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4"/>
  </p:notesMasterIdLst>
  <p:sldIdLst>
    <p:sldId id="256" r:id="rId2"/>
    <p:sldId id="257" r:id="rId3"/>
    <p:sldId id="258" r:id="rId4"/>
    <p:sldId id="259" r:id="rId5"/>
    <p:sldId id="260" r:id="rId6"/>
    <p:sldId id="261" r:id="rId7"/>
    <p:sldId id="371" r:id="rId8"/>
    <p:sldId id="262" r:id="rId9"/>
    <p:sldId id="263" r:id="rId10"/>
    <p:sldId id="264" r:id="rId11"/>
    <p:sldId id="265" r:id="rId12"/>
    <p:sldId id="266" r:id="rId13"/>
    <p:sldId id="375" r:id="rId14"/>
    <p:sldId id="267" r:id="rId15"/>
    <p:sldId id="268" r:id="rId16"/>
    <p:sldId id="269" r:id="rId17"/>
    <p:sldId id="373" r:id="rId18"/>
    <p:sldId id="270" r:id="rId19"/>
    <p:sldId id="376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37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72" r:id="rId97"/>
    <p:sldId id="346" r:id="rId98"/>
    <p:sldId id="347" r:id="rId99"/>
    <p:sldId id="348" r:id="rId100"/>
    <p:sldId id="374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70" r:id="rId122"/>
    <p:sldId id="369" r:id="rId123"/>
  </p:sldIdLst>
  <p:sldSz cx="12382500" cy="6985000"/>
  <p:notesSz cx="12382500" cy="6985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57"/>
    <p:restoredTop sz="89846"/>
  </p:normalViewPr>
  <p:slideViewPr>
    <p:cSldViewPr>
      <p:cViewPr varScale="1">
        <p:scale>
          <a:sx n="98" d="100"/>
          <a:sy n="98" d="100"/>
        </p:scale>
        <p:origin x="392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5750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013575" y="0"/>
            <a:ext cx="5365750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690EC-003A-8041-8955-FC5C3749E625}" type="datetimeFigureOut">
              <a:rPr lang="en-NL" smtClean="0"/>
              <a:t>03/03/2025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02100" y="873125"/>
            <a:ext cx="4178300" cy="23574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38250" y="3362325"/>
            <a:ext cx="9906000" cy="27495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34163"/>
            <a:ext cx="5365750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13575" y="6634163"/>
            <a:ext cx="5365750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EA4F3-9568-304A-B42A-51C9EE47A7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621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3331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Now only treat theta_1 as a variable </a:t>
            </a:r>
            <a:r>
              <a:rPr lang="en-NL" dirty="0">
                <a:sym typeface="Wingdings" pitchFamily="2" charset="2"/>
              </a:rPr>
              <a:t> remember that x^1 and y1 are just numbers, so this is just saying: some number * x  derivative relative to x  that number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112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704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116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9620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121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773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Make sure to say here that dividing the cost function or multiplying it doesn’t matter.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67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7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89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0302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Gonna need the chain rule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98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283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This is like x^2. The whole thing is squared. </a:t>
            </a:r>
            <a:br>
              <a:rPr lang="en-NL" dirty="0"/>
            </a:br>
            <a:r>
              <a:rPr lang="en-NL" dirty="0"/>
              <a:t>Note that it looks intense but they’re all just numbers: parameters + feature value + label 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99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33236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F67C1-C249-0E1E-745A-0690B50E5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B25B0-D052-4918-CD93-AB070B303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3A5D7-EA62-46C5-CBD4-5226733DE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This is like x^2. The whole thing is squared. </a:t>
            </a:r>
            <a:br>
              <a:rPr lang="en-NL" dirty="0"/>
            </a:br>
            <a:r>
              <a:rPr lang="en-NL" dirty="0"/>
              <a:t>Note that it looks intense but they’re all just numbers: parameters + feature value + label (y)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FF0FC-BA0B-1C8B-CAFA-985E5D55C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100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7445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Remember, only with respect to theta0! So theta0 = x, the rest are all just numbers!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101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7070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Hier doen we partial derivative met respect tot theta_0. Betekent: doet alsof alles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102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9738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L" dirty="0"/>
              <a:t>his is 1*x </a:t>
            </a:r>
            <a:r>
              <a:rPr lang="en-NL" dirty="0">
                <a:sym typeface="Wingdings" pitchFamily="2" charset="2"/>
              </a:rPr>
              <a:t> 1, x^0 = 1.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A4F3-9568-304A-B42A-51C9EE47A791}" type="slidenum">
              <a:rPr lang="en-NL" smtClean="0"/>
              <a:t>103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321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42057" y="260543"/>
            <a:ext cx="7637145" cy="644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58327" y="3911600"/>
            <a:ext cx="8672195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9442" y="1606550"/>
            <a:ext cx="5389150" cy="461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80257" y="1606550"/>
            <a:ext cx="5389150" cy="461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6"/>
            <a:ext cx="12383630" cy="698327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10324" y="1223648"/>
            <a:ext cx="11713845" cy="0"/>
          </a:xfrm>
          <a:custGeom>
            <a:avLst/>
            <a:gdLst/>
            <a:ahLst/>
            <a:cxnLst/>
            <a:rect l="l" t="t" r="r" b="b"/>
            <a:pathLst>
              <a:path w="11713845">
                <a:moveTo>
                  <a:pt x="11713679" y="0"/>
                </a:moveTo>
                <a:lnTo>
                  <a:pt x="0" y="0"/>
                </a:lnTo>
              </a:path>
            </a:pathLst>
          </a:custGeom>
          <a:ln w="35999">
            <a:solidFill>
              <a:srgbClr val="009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0656" y="260543"/>
            <a:ext cx="10956290" cy="6470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8860" y="1586055"/>
            <a:ext cx="6306184" cy="1478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12209" y="6496050"/>
            <a:ext cx="3964432" cy="349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19442" y="6496050"/>
            <a:ext cx="2849435" cy="349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012904" y="6755596"/>
            <a:ext cx="386854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3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8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3.png"/><Relationship Id="rId3" Type="http://schemas.openxmlformats.org/officeDocument/2006/relationships/image" Target="../media/image62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61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3.png"/><Relationship Id="rId3" Type="http://schemas.openxmlformats.org/officeDocument/2006/relationships/image" Target="../media/image62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61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4.png"/><Relationship Id="rId3" Type="http://schemas.openxmlformats.org/officeDocument/2006/relationships/image" Target="../media/image62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61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49979">
              <a:lnSpc>
                <a:spcPct val="100000"/>
              </a:lnSpc>
              <a:spcBef>
                <a:spcPts val="110"/>
              </a:spcBef>
            </a:pPr>
            <a:r>
              <a:rPr dirty="0"/>
              <a:t>Daily</a:t>
            </a:r>
            <a:r>
              <a:rPr spc="-45" dirty="0"/>
              <a:t> </a:t>
            </a:r>
            <a:r>
              <a:rPr spc="-10" dirty="0"/>
              <a:t>Inspiration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  <p:pic>
        <p:nvPicPr>
          <p:cNvPr id="1026" name="Picture 2" descr="Shia LaBeouf Just Do It Wallpaper - WallpaperSafari">
            <a:extLst>
              <a:ext uri="{FF2B5EF4-FFF2-40B4-BE49-F238E27FC236}">
                <a16:creationId xmlns:a16="http://schemas.microsoft.com/office/drawing/2014/main" id="{6532CBEF-B4D4-86F7-F67C-BD065461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87" y="1511300"/>
            <a:ext cx="9035726" cy="508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78579">
              <a:lnSpc>
                <a:spcPct val="100000"/>
              </a:lnSpc>
              <a:spcBef>
                <a:spcPts val="110"/>
              </a:spcBef>
            </a:pPr>
            <a:r>
              <a:rPr dirty="0"/>
              <a:t>Setup</a:t>
            </a:r>
            <a:r>
              <a:rPr spc="-30" dirty="0"/>
              <a:t> </a:t>
            </a:r>
            <a:r>
              <a:rPr dirty="0"/>
              <a:t>per</a:t>
            </a:r>
            <a:r>
              <a:rPr spc="-25" dirty="0"/>
              <a:t> 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259" y="1732232"/>
            <a:ext cx="80645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-204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25" y="1590030"/>
            <a:ext cx="3641725" cy="424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Morning/early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afternoon: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7094" y="2236575"/>
            <a:ext cx="7302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5460" y="2112025"/>
            <a:ext cx="8664575" cy="374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Lectures</a:t>
            </a:r>
            <a:r>
              <a:rPr sz="23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~45-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r>
              <a:rPr sz="23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minutes,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interspersed</a:t>
            </a:r>
            <a:r>
              <a:rPr sz="23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3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(2)</a:t>
            </a:r>
            <a:r>
              <a:rPr sz="23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practical(s).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259" y="2692352"/>
            <a:ext cx="80645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-204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25" y="2550150"/>
            <a:ext cx="2361565" cy="424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Rest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day: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094" y="3198142"/>
            <a:ext cx="7302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5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5460" y="3073225"/>
            <a:ext cx="4759325" cy="374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Somewhat</a:t>
            </a:r>
            <a:r>
              <a:rPr sz="23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longer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afternoon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practical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2259" y="3653552"/>
            <a:ext cx="80645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-204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0625" y="3511705"/>
            <a:ext cx="2326640" cy="424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Taken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together: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094" y="4158262"/>
            <a:ext cx="7302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5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7094" y="4601416"/>
            <a:ext cx="7302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7094" y="5043135"/>
            <a:ext cx="7302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5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7094" y="5486657"/>
            <a:ext cx="7302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5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7094" y="5928376"/>
            <a:ext cx="7302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5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7094" y="6370463"/>
            <a:ext cx="7302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5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5459" y="3938880"/>
            <a:ext cx="4971365" cy="271997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lang="nl-NL" sz="2300" spc="-10" dirty="0">
                <a:solidFill>
                  <a:srgbClr val="FFFFFF"/>
                </a:solidFill>
                <a:latin typeface="Arial"/>
                <a:cs typeface="Arial"/>
              </a:rPr>
              <a:t> (09:00-09:45)</a:t>
            </a:r>
            <a:endParaRPr sz="2300" dirty="0">
              <a:latin typeface="Arial"/>
              <a:cs typeface="Arial"/>
            </a:endParaRPr>
          </a:p>
          <a:p>
            <a:pPr marL="12700" marR="328930">
              <a:lnSpc>
                <a:spcPct val="126000"/>
              </a:lnSpc>
              <a:spcBef>
                <a:spcPts val="10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practical</a:t>
            </a: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nl-NL" sz="2300" spc="-50" dirty="0">
                <a:solidFill>
                  <a:srgbClr val="FFFFFF"/>
                </a:solidFill>
                <a:latin typeface="Arial"/>
                <a:cs typeface="Arial"/>
              </a:rPr>
              <a:t> (09:45-10:45)</a:t>
            </a:r>
          </a:p>
          <a:p>
            <a:pPr marL="12700" marR="328930">
              <a:lnSpc>
                <a:spcPct val="126000"/>
              </a:lnSpc>
              <a:spcBef>
                <a:spcPts val="10"/>
              </a:spcBef>
            </a:pP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lang="nl-NL" sz="2300" spc="-10" dirty="0">
                <a:solidFill>
                  <a:srgbClr val="FFFFFF"/>
                </a:solidFill>
                <a:latin typeface="Arial"/>
                <a:cs typeface="Arial"/>
              </a:rPr>
              <a:t> (10:45-11:30)</a:t>
            </a:r>
            <a:endParaRPr sz="2300" dirty="0">
              <a:latin typeface="Arial"/>
              <a:cs typeface="Arial"/>
            </a:endParaRPr>
          </a:p>
          <a:p>
            <a:pPr marL="12700" marR="328930">
              <a:lnSpc>
                <a:spcPts val="3490"/>
              </a:lnSpc>
              <a:spcBef>
                <a:spcPts val="229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practical</a:t>
            </a: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lang="nl-NL" sz="2300" spc="-50" dirty="0">
                <a:solidFill>
                  <a:srgbClr val="FFFFFF"/>
                </a:solidFill>
                <a:latin typeface="Arial"/>
                <a:cs typeface="Arial"/>
              </a:rPr>
              <a:t> (11:30-12:30)</a:t>
            </a:r>
          </a:p>
          <a:p>
            <a:pPr marL="12700" marR="328930">
              <a:lnSpc>
                <a:spcPts val="3490"/>
              </a:lnSpc>
              <a:spcBef>
                <a:spcPts val="229"/>
              </a:spcBef>
            </a:pP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lang="nl-NL" sz="2300" spc="-10" dirty="0">
                <a:solidFill>
                  <a:srgbClr val="FFFFFF"/>
                </a:solidFill>
                <a:latin typeface="Arial"/>
                <a:cs typeface="Arial"/>
              </a:rPr>
              <a:t> (13:15-14:00)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Afternoon</a:t>
            </a:r>
            <a:r>
              <a:rPr sz="23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practical</a:t>
            </a:r>
            <a:r>
              <a:rPr lang="nl-NL" sz="2300" spc="-10" dirty="0">
                <a:solidFill>
                  <a:srgbClr val="FFFFFF"/>
                </a:solidFill>
                <a:latin typeface="Arial"/>
                <a:cs typeface="Arial"/>
              </a:rPr>
              <a:t> (14:00-17:00)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2123" y="3383651"/>
            <a:ext cx="2981883" cy="257507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 rot="1380000">
            <a:off x="5748480" y="5677939"/>
            <a:ext cx="239346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baseline="4629" dirty="0">
                <a:solidFill>
                  <a:srgbClr val="FFFFFF"/>
                </a:solidFill>
                <a:latin typeface="Arial"/>
                <a:cs typeface="Arial"/>
              </a:rPr>
              <a:t>Lunc</a:t>
            </a:r>
            <a:r>
              <a:rPr sz="2700" baseline="3086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700" spc="-187" baseline="308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5" baseline="3086" dirty="0">
                <a:solidFill>
                  <a:srgbClr val="FFFFFF"/>
                </a:solidFill>
                <a:latin typeface="Arial"/>
                <a:cs typeface="Arial"/>
              </a:rPr>
              <a:t>som</a:t>
            </a:r>
            <a:r>
              <a:rPr sz="2700" spc="-15" baseline="1543" dirty="0">
                <a:solidFill>
                  <a:srgbClr val="FFFFFF"/>
                </a:solidFill>
                <a:latin typeface="Arial"/>
                <a:cs typeface="Arial"/>
              </a:rPr>
              <a:t>ewhere</a:t>
            </a:r>
            <a:r>
              <a:rPr sz="2700" spc="-165" baseline="154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 rot="1380000">
            <a:off x="5642033" y="5930320"/>
            <a:ext cx="248323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spc="-44" baseline="4629" dirty="0">
                <a:solidFill>
                  <a:srgbClr val="FFFFFF"/>
                </a:solidFill>
                <a:latin typeface="Arial"/>
                <a:cs typeface="Arial"/>
              </a:rPr>
              <a:t>(12:</a:t>
            </a:r>
            <a:r>
              <a:rPr lang="nl-NL" sz="2700" spc="-44" baseline="4629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r>
              <a:rPr sz="2700" spc="-44" baseline="4629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700" baseline="3086" dirty="0">
                <a:solidFill>
                  <a:srgbClr val="FFFFFF"/>
                </a:solidFill>
                <a:latin typeface="Arial"/>
                <a:cs typeface="Arial"/>
              </a:rPr>
              <a:t>13:</a:t>
            </a:r>
            <a:r>
              <a:rPr lang="nl-NL" sz="2700" baseline="3086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r>
              <a:rPr sz="2700" spc="-89" baseline="308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aseline="308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00" baseline="1543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700" spc="-75" baseline="154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aseline="154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00" spc="-82" baseline="154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30" baseline="1543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a)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 rot="1380000">
            <a:off x="5549682" y="6111922"/>
            <a:ext cx="22228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baseline="4629" dirty="0">
                <a:solidFill>
                  <a:srgbClr val="FFFFFF"/>
                </a:solidFill>
                <a:latin typeface="Arial"/>
                <a:cs typeface="Arial"/>
              </a:rPr>
              <a:t>Mig</a:t>
            </a:r>
            <a:r>
              <a:rPr sz="2700" baseline="3086" dirty="0">
                <a:solidFill>
                  <a:srgbClr val="FFFFFF"/>
                </a:solidFill>
                <a:latin typeface="Arial"/>
                <a:cs typeface="Arial"/>
              </a:rPr>
              <a:t>ht</a:t>
            </a:r>
            <a:r>
              <a:rPr sz="2700" spc="-112" baseline="308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aseline="3086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r>
              <a:rPr sz="2700" spc="-135" baseline="308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aseline="1543" dirty="0">
                <a:solidFill>
                  <a:srgbClr val="FFFFFF"/>
                </a:solidFill>
                <a:latin typeface="Arial"/>
                <a:cs typeface="Arial"/>
              </a:rPr>
              <a:t>times</a:t>
            </a:r>
            <a:r>
              <a:rPr sz="2700" spc="-120" baseline="154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aseline="1543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-127" baseline="154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bit.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63536" y="5614549"/>
            <a:ext cx="1891664" cy="226695"/>
            <a:chOff x="3600005" y="5740919"/>
            <a:chExt cx="1891664" cy="226695"/>
          </a:xfrm>
        </p:grpSpPr>
        <p:sp>
          <p:nvSpPr>
            <p:cNvPr id="25" name="object 25"/>
            <p:cNvSpPr/>
            <p:nvPr/>
          </p:nvSpPr>
          <p:spPr>
            <a:xfrm>
              <a:off x="3835793" y="5759999"/>
              <a:ext cx="1636395" cy="126364"/>
            </a:xfrm>
            <a:custGeom>
              <a:avLst/>
              <a:gdLst/>
              <a:ahLst/>
              <a:cxnLst/>
              <a:rect l="l" t="t" r="r" b="b"/>
              <a:pathLst>
                <a:path w="1636395" h="126364">
                  <a:moveTo>
                    <a:pt x="1636204" y="0"/>
                  </a:moveTo>
                  <a:lnTo>
                    <a:pt x="0" y="126009"/>
                  </a:lnTo>
                </a:path>
              </a:pathLst>
            </a:custGeom>
            <a:ln w="38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00005" y="5802849"/>
              <a:ext cx="253365" cy="165100"/>
            </a:xfrm>
            <a:custGeom>
              <a:avLst/>
              <a:gdLst/>
              <a:ahLst/>
              <a:cxnLst/>
              <a:rect l="l" t="t" r="r" b="b"/>
              <a:pathLst>
                <a:path w="253364" h="165100">
                  <a:moveTo>
                    <a:pt x="240118" y="0"/>
                  </a:moveTo>
                  <a:lnTo>
                    <a:pt x="0" y="101155"/>
                  </a:lnTo>
                  <a:lnTo>
                    <a:pt x="253072" y="164515"/>
                  </a:lnTo>
                  <a:lnTo>
                    <a:pt x="240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D649-FABC-9349-1D84-E22E210B4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066AD4-EC1E-B310-D931-42D417D78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EDA6EB5-9939-99B8-226F-4EE6CBDF438D}"/>
              </a:ext>
            </a:extLst>
          </p:cNvPr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A5FE75A-4621-72EE-C9A8-DBF1F6926768}"/>
              </a:ext>
            </a:extLst>
          </p:cNvPr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54631EC4-1A2A-5F1F-860D-5BF2419ED63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35A7BA3C-8B19-4C4C-F046-4B968D396929}"/>
              </a:ext>
            </a:extLst>
          </p:cNvPr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E079FE7-7B48-5CCF-21DC-D3FB24D6F858}"/>
              </a:ext>
            </a:extLst>
          </p:cNvPr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454266D-335F-5071-6DD0-B4B040FA1063}"/>
              </a:ext>
            </a:extLst>
          </p:cNvPr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15BF581-BDF5-D295-C8F7-9D700F30FD41}"/>
              </a:ext>
            </a:extLst>
          </p:cNvPr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DF67EF0-CC27-BBA1-F905-8BD75AA6BF3E}"/>
              </a:ext>
            </a:extLst>
          </p:cNvPr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4DFC33B-FD3F-5A03-D483-3BEAB01E387F}"/>
              </a:ext>
            </a:extLst>
          </p:cNvPr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FAF89F7-4E8D-4E80-3467-02A2D9A60F67}"/>
              </a:ext>
            </a:extLst>
          </p:cNvPr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5AFDEF4-42DC-0DD2-DB2C-5C036DD47705}"/>
              </a:ext>
            </a:extLst>
          </p:cNvPr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0326759-B71A-E169-C5F3-F8F9F1F0411A}"/>
              </a:ext>
            </a:extLst>
          </p:cNvPr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67444B8-DBC0-B103-4C08-50DE0FC4EB95}"/>
              </a:ext>
            </a:extLst>
          </p:cNvPr>
          <p:cNvSpPr txBox="1"/>
          <p:nvPr/>
        </p:nvSpPr>
        <p:spPr>
          <a:xfrm>
            <a:off x="323697" y="2058069"/>
            <a:ext cx="18230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C6B31EAE-2760-1233-C703-E5844585F0D8}"/>
              </a:ext>
            </a:extLst>
          </p:cNvPr>
          <p:cNvGrpSpPr/>
          <p:nvPr/>
        </p:nvGrpSpPr>
        <p:grpSpPr>
          <a:xfrm>
            <a:off x="6906958" y="5748480"/>
            <a:ext cx="5117465" cy="1019175"/>
            <a:chOff x="6906958" y="5748480"/>
            <a:chExt cx="5117465" cy="101917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44181596-C42C-E222-0712-30A6CFF77EC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6958" y="5748480"/>
              <a:ext cx="5117045" cy="1019162"/>
            </a:xfrm>
            <a:prstGeom prst="rect">
              <a:avLst/>
            </a:prstGeom>
          </p:spPr>
        </p:pic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9FEC92CE-3E6F-F97D-5B44-A0168BECB1CF}"/>
                </a:ext>
              </a:extLst>
            </p:cNvPr>
            <p:cNvSpPr/>
            <p:nvPr/>
          </p:nvSpPr>
          <p:spPr>
            <a:xfrm>
              <a:off x="7344003" y="6408004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20001" y="0"/>
                  </a:lnTo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985B3BBE-4AE8-DE7C-109B-EDC9671ABFBA}"/>
              </a:ext>
            </a:extLst>
          </p:cNvPr>
          <p:cNvSpPr txBox="1"/>
          <p:nvPr/>
        </p:nvSpPr>
        <p:spPr>
          <a:xfrm>
            <a:off x="355739" y="361501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9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0D9BDC51-4EAC-294E-C2EB-919EA138B0D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100</a:t>
            </a:fld>
            <a:endParaRPr spc="-25" dirty="0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EF748ED7-AED9-E33A-6716-599BF37F8449}"/>
              </a:ext>
            </a:extLst>
          </p:cNvPr>
          <p:cNvSpPr txBox="1"/>
          <p:nvPr/>
        </p:nvSpPr>
        <p:spPr>
          <a:xfrm>
            <a:off x="2111654" y="3408734"/>
            <a:ext cx="570230" cy="957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750" marR="5080" indent="-19685">
              <a:lnSpc>
                <a:spcPts val="3750"/>
              </a:lnSpc>
              <a:spcBef>
                <a:spcPts val="40"/>
              </a:spcBef>
              <a:tabLst>
                <a:tab pos="556895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9C978CE2-A586-05E8-0915-D917AFC8D9C7}"/>
              </a:ext>
            </a:extLst>
          </p:cNvPr>
          <p:cNvSpPr txBox="1"/>
          <p:nvPr/>
        </p:nvSpPr>
        <p:spPr>
          <a:xfrm>
            <a:off x="2904020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23850" algn="l"/>
                <a:tab pos="941069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5C6D1B0-63F0-B48C-0C2E-82DC7D3DF479}"/>
              </a:ext>
            </a:extLst>
          </p:cNvPr>
          <p:cNvSpPr txBox="1"/>
          <p:nvPr/>
        </p:nvSpPr>
        <p:spPr>
          <a:xfrm>
            <a:off x="4270933" y="3590534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0B0B4613-457D-8D72-9A09-FD1DC2EF7001}"/>
              </a:ext>
            </a:extLst>
          </p:cNvPr>
          <p:cNvSpPr txBox="1"/>
          <p:nvPr/>
        </p:nvSpPr>
        <p:spPr>
          <a:xfrm>
            <a:off x="5098935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B15A6838-023E-5A5F-69B1-DBBDF0811C24}"/>
              </a:ext>
            </a:extLst>
          </p:cNvPr>
          <p:cNvSpPr txBox="1"/>
          <p:nvPr/>
        </p:nvSpPr>
        <p:spPr>
          <a:xfrm>
            <a:off x="5928017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42900" algn="l"/>
                <a:tab pos="961390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C438A6CD-C844-6AE6-038C-98195AE7EBB0}"/>
              </a:ext>
            </a:extLst>
          </p:cNvPr>
          <p:cNvSpPr txBox="1"/>
          <p:nvPr/>
        </p:nvSpPr>
        <p:spPr>
          <a:xfrm>
            <a:off x="2701340" y="3615016"/>
            <a:ext cx="447357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9130" algn="l"/>
                <a:tab pos="1867535" algn="l"/>
                <a:tab pos="2704465" algn="l"/>
                <a:tab pos="2961005" algn="l"/>
                <a:tab pos="3711575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7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275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9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F02848B0-451F-3838-CCE2-1DA755EA3221}"/>
              </a:ext>
            </a:extLst>
          </p:cNvPr>
          <p:cNvSpPr txBox="1"/>
          <p:nvPr/>
        </p:nvSpPr>
        <p:spPr>
          <a:xfrm>
            <a:off x="7314018" y="3590534"/>
            <a:ext cx="32258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888FC24-1276-6C52-1FA5-372A9F170B75}"/>
              </a:ext>
            </a:extLst>
          </p:cNvPr>
          <p:cNvSpPr txBox="1"/>
          <p:nvPr/>
        </p:nvSpPr>
        <p:spPr>
          <a:xfrm>
            <a:off x="8152104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A7493F3E-9B3E-8A85-8C65-2D99154A3BD6}"/>
              </a:ext>
            </a:extLst>
          </p:cNvPr>
          <p:cNvSpPr txBox="1"/>
          <p:nvPr/>
        </p:nvSpPr>
        <p:spPr>
          <a:xfrm>
            <a:off x="7143737" y="3628342"/>
            <a:ext cx="17049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8790" algn="l"/>
                <a:tab pos="1315720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13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7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EE10C44-54C2-2BA2-ACBD-8B3E9D2A5CEC}"/>
              </a:ext>
            </a:extLst>
          </p:cNvPr>
          <p:cNvSpPr/>
          <p:nvPr/>
        </p:nvSpPr>
        <p:spPr>
          <a:xfrm rot="5400000">
            <a:off x="3974552" y="3102010"/>
            <a:ext cx="442090" cy="2619705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D2076E0A-27AA-FB95-F214-827D98C884AE}"/>
              </a:ext>
            </a:extLst>
          </p:cNvPr>
          <p:cNvSpPr/>
          <p:nvPr/>
        </p:nvSpPr>
        <p:spPr>
          <a:xfrm rot="5400000">
            <a:off x="6990090" y="3075577"/>
            <a:ext cx="442090" cy="2619705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AC20A1-DF5D-08FF-1771-BA9760E779C2}"/>
                  </a:ext>
                </a:extLst>
              </p:cNvPr>
              <p:cNvSpPr txBox="1"/>
              <p:nvPr/>
            </p:nvSpPr>
            <p:spPr>
              <a:xfrm>
                <a:off x="4099061" y="4690309"/>
                <a:ext cx="307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AC20A1-DF5D-08FF-1771-BA9760E7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61" y="4690309"/>
                <a:ext cx="307520" cy="276999"/>
              </a:xfrm>
              <a:prstGeom prst="rect">
                <a:avLst/>
              </a:prstGeom>
              <a:blipFill>
                <a:blip r:embed="rId5"/>
                <a:stretch>
                  <a:fillRect l="-7692" r="-3846" b="-43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CCFE9-4877-2F57-6764-2275240358A3}"/>
                  </a:ext>
                </a:extLst>
              </p:cNvPr>
              <p:cNvSpPr txBox="1"/>
              <p:nvPr/>
            </p:nvSpPr>
            <p:spPr>
              <a:xfrm>
                <a:off x="7088667" y="4658638"/>
                <a:ext cx="2949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CCFE9-4877-2F57-6764-227524035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67" y="4658638"/>
                <a:ext cx="294953" cy="276999"/>
              </a:xfrm>
              <a:prstGeom prst="rect">
                <a:avLst/>
              </a:prstGeom>
              <a:blipFill>
                <a:blip r:embed="rId6"/>
                <a:stretch>
                  <a:fillRect l="-8333" r="-4167" b="-43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CA2579-BC7B-D241-A5E4-22101AC74A51}"/>
                  </a:ext>
                </a:extLst>
              </p:cNvPr>
              <p:cNvSpPr txBox="1"/>
              <p:nvPr/>
            </p:nvSpPr>
            <p:spPr>
              <a:xfrm>
                <a:off x="4099061" y="5169175"/>
                <a:ext cx="307520" cy="300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/>
                      </m:sSup>
                    </m:oMath>
                  </m:oMathPara>
                </a14:m>
                <a:endParaRPr lang="en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CA2579-BC7B-D241-A5E4-22101AC7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61" y="5169175"/>
                <a:ext cx="307520" cy="300660"/>
              </a:xfrm>
              <a:prstGeom prst="rect">
                <a:avLst/>
              </a:prstGeom>
              <a:blipFill>
                <a:blip r:embed="rId7"/>
                <a:stretch>
                  <a:fillRect l="-23077" r="-3846" b="-8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D1B29B-73B4-C1FF-2FED-2DBBB67AA36A}"/>
                  </a:ext>
                </a:extLst>
              </p:cNvPr>
              <p:cNvSpPr txBox="1"/>
              <p:nvPr/>
            </p:nvSpPr>
            <p:spPr>
              <a:xfrm>
                <a:off x="7042947" y="5174998"/>
                <a:ext cx="307520" cy="300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/>
                      </m:sSup>
                    </m:oMath>
                  </m:oMathPara>
                </a14:m>
                <a:endParaRPr lang="en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D1B29B-73B4-C1FF-2FED-2DBBB67A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47" y="5174998"/>
                <a:ext cx="307520" cy="300660"/>
              </a:xfrm>
              <a:prstGeom prst="rect">
                <a:avLst/>
              </a:prstGeom>
              <a:blipFill>
                <a:blip r:embed="rId8"/>
                <a:stretch>
                  <a:fillRect l="-24000" b="-4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67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/>
      <p:bldP spid="34" grpId="0"/>
      <p:bldP spid="32" grpId="0"/>
      <p:bldP spid="3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224" y="4649944"/>
            <a:ext cx="6756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0634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6257" y="4701860"/>
            <a:ext cx="6724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54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136" y="4449424"/>
            <a:ext cx="24930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84530" algn="l"/>
                <a:tab pos="1532890" algn="l"/>
              </a:tabLst>
            </a:pPr>
            <a:r>
              <a:rPr sz="4500" u="heavy" spc="157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4500" u="heavy" spc="-75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4500" u="heavy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r>
              <a:rPr sz="4500" baseline="23148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12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8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4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0538" y="4244292"/>
            <a:ext cx="570865" cy="957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115" marR="5080" indent="-19050">
              <a:lnSpc>
                <a:spcPts val="3750"/>
              </a:lnSpc>
              <a:spcBef>
                <a:spcPts val="40"/>
              </a:spcBef>
              <a:tabLst>
                <a:tab pos="557530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2694" y="4701860"/>
            <a:ext cx="75882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182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1575" y="4449424"/>
            <a:ext cx="16891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16940" algn="l"/>
              </a:tabLst>
            </a:pP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0375" y="4425013"/>
            <a:ext cx="11410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4010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8943" y="4462821"/>
            <a:ext cx="18923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9425" algn="l"/>
                <a:tab pos="131762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spc="7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61666" y="5472623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3224" y="5211183"/>
            <a:ext cx="17564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3140" algn="l"/>
              </a:tabLst>
            </a:pP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000" spc="-2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8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18255" y="5196856"/>
            <a:ext cx="11506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026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6894" y="5224580"/>
            <a:ext cx="205105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9425" algn="l"/>
                <a:tab pos="131762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5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spc="7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7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3697" y="2058069"/>
            <a:ext cx="18230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906958" y="5748480"/>
            <a:ext cx="5117465" cy="1019175"/>
            <a:chOff x="6906958" y="5748480"/>
            <a:chExt cx="5117465" cy="101917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6958" y="5748480"/>
              <a:ext cx="5117045" cy="101916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344003" y="6408004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20001" y="0"/>
                  </a:lnTo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80002" y="6480000"/>
              <a:ext cx="936625" cy="0"/>
            </a:xfrm>
            <a:custGeom>
              <a:avLst/>
              <a:gdLst/>
              <a:ahLst/>
              <a:cxnLst/>
              <a:rect l="l" t="t" r="r" b="b"/>
              <a:pathLst>
                <a:path w="936625">
                  <a:moveTo>
                    <a:pt x="0" y="0"/>
                  </a:moveTo>
                  <a:lnTo>
                    <a:pt x="936002" y="0"/>
                  </a:lnTo>
                </a:path>
              </a:pathLst>
            </a:custGeom>
            <a:ln w="38159">
              <a:solidFill>
                <a:srgbClr val="F9A5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55739" y="361501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9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11654" y="3408734"/>
            <a:ext cx="5702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56895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31098" y="3885022"/>
            <a:ext cx="52895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04020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23850" algn="l"/>
                <a:tab pos="941069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01340" y="3615016"/>
            <a:ext cx="143065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9130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8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70933" y="3590534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98935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28017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42900" algn="l"/>
                <a:tab pos="961390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89501" y="3615016"/>
            <a:ext cx="30854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9425" algn="l"/>
                <a:tab pos="1316355" algn="l"/>
                <a:tab pos="1572895" algn="l"/>
                <a:tab pos="232346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9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14018" y="3590534"/>
            <a:ext cx="32258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52104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43737" y="3628342"/>
            <a:ext cx="17049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8790" algn="l"/>
                <a:tab pos="1315720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13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7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7996" y="5039998"/>
            <a:ext cx="2880360" cy="0"/>
          </a:xfrm>
          <a:custGeom>
            <a:avLst/>
            <a:gdLst/>
            <a:ahLst/>
            <a:cxnLst/>
            <a:rect l="l" t="t" r="r" b="b"/>
            <a:pathLst>
              <a:path w="2880360">
                <a:moveTo>
                  <a:pt x="0" y="0"/>
                </a:moveTo>
                <a:lnTo>
                  <a:pt x="2880004" y="0"/>
                </a:lnTo>
              </a:path>
            </a:pathLst>
          </a:custGeom>
          <a:ln w="38159">
            <a:solidFill>
              <a:srgbClr val="F9A5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44001" y="5796003"/>
            <a:ext cx="2880360" cy="0"/>
          </a:xfrm>
          <a:custGeom>
            <a:avLst/>
            <a:gdLst/>
            <a:ahLst/>
            <a:cxnLst/>
            <a:rect l="l" t="t" r="r" b="b"/>
            <a:pathLst>
              <a:path w="2880360">
                <a:moveTo>
                  <a:pt x="0" y="0"/>
                </a:moveTo>
                <a:lnTo>
                  <a:pt x="2880004" y="0"/>
                </a:lnTo>
              </a:path>
            </a:pathLst>
          </a:custGeom>
          <a:ln w="38159">
            <a:solidFill>
              <a:srgbClr val="F9A5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101</a:t>
            </a:fld>
            <a:endParaRPr spc="-25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224" y="4649944"/>
            <a:ext cx="6756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0634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6257" y="4701860"/>
            <a:ext cx="6724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54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136" y="4449424"/>
            <a:ext cx="24930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84530" algn="l"/>
                <a:tab pos="1532890" algn="l"/>
              </a:tabLst>
            </a:pPr>
            <a:r>
              <a:rPr sz="4500" u="heavy" spc="157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4500" u="heavy" spc="-75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4500" u="heavy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r>
              <a:rPr sz="4500" baseline="23148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12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8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4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0538" y="4244292"/>
            <a:ext cx="570865" cy="957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115" marR="5080" indent="-19050">
              <a:lnSpc>
                <a:spcPts val="3750"/>
              </a:lnSpc>
              <a:spcBef>
                <a:spcPts val="40"/>
              </a:spcBef>
              <a:tabLst>
                <a:tab pos="557530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2694" y="4701860"/>
            <a:ext cx="75882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182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1575" y="4449424"/>
            <a:ext cx="16891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16940" algn="l"/>
              </a:tabLst>
            </a:pP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0375" y="4425013"/>
            <a:ext cx="11410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4010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8943" y="4462821"/>
            <a:ext cx="18923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9425" algn="l"/>
                <a:tab pos="131762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spc="7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61666" y="5472623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3224" y="5211183"/>
            <a:ext cx="17564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3140" algn="l"/>
              </a:tabLst>
            </a:pP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000" spc="-2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8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18255" y="5196856"/>
            <a:ext cx="11506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026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6894" y="5224580"/>
            <a:ext cx="205105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9425" algn="l"/>
                <a:tab pos="131762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5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spc="7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7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3697" y="2058069"/>
            <a:ext cx="18230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906958" y="5748480"/>
            <a:ext cx="5117465" cy="1019175"/>
            <a:chOff x="6906958" y="5748480"/>
            <a:chExt cx="5117465" cy="101917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6958" y="5748480"/>
              <a:ext cx="5117045" cy="101916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344003" y="6408004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20001" y="0"/>
                  </a:lnTo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80002" y="6480000"/>
              <a:ext cx="936625" cy="0"/>
            </a:xfrm>
            <a:custGeom>
              <a:avLst/>
              <a:gdLst/>
              <a:ahLst/>
              <a:cxnLst/>
              <a:rect l="l" t="t" r="r" b="b"/>
              <a:pathLst>
                <a:path w="936625">
                  <a:moveTo>
                    <a:pt x="0" y="0"/>
                  </a:moveTo>
                  <a:lnTo>
                    <a:pt x="936002" y="0"/>
                  </a:lnTo>
                </a:path>
              </a:pathLst>
            </a:custGeom>
            <a:ln w="38159">
              <a:solidFill>
                <a:srgbClr val="F9A5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339995" y="6480000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4">
                  <a:moveTo>
                    <a:pt x="0" y="0"/>
                  </a:moveTo>
                  <a:lnTo>
                    <a:pt x="540003" y="0"/>
                  </a:lnTo>
                </a:path>
              </a:pathLst>
            </a:custGeom>
            <a:ln w="38159">
              <a:solidFill>
                <a:srgbClr val="61A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55739" y="361501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9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11654" y="3408734"/>
            <a:ext cx="5702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56895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31098" y="3885022"/>
            <a:ext cx="52895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04020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23850" algn="l"/>
                <a:tab pos="941069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01340" y="3615016"/>
            <a:ext cx="143065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9130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8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70933" y="3590534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98935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28017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42900" algn="l"/>
                <a:tab pos="961390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89501" y="3615016"/>
            <a:ext cx="30854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9425" algn="l"/>
                <a:tab pos="1316355" algn="l"/>
                <a:tab pos="1572895" algn="l"/>
                <a:tab pos="232346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9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14018" y="3590534"/>
            <a:ext cx="32258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52104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43737" y="3628342"/>
            <a:ext cx="17049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8790" algn="l"/>
                <a:tab pos="1315720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13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7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7996" y="5039998"/>
            <a:ext cx="2880360" cy="0"/>
          </a:xfrm>
          <a:custGeom>
            <a:avLst/>
            <a:gdLst/>
            <a:ahLst/>
            <a:cxnLst/>
            <a:rect l="l" t="t" r="r" b="b"/>
            <a:pathLst>
              <a:path w="2880360">
                <a:moveTo>
                  <a:pt x="0" y="0"/>
                </a:moveTo>
                <a:lnTo>
                  <a:pt x="2880004" y="0"/>
                </a:lnTo>
              </a:path>
            </a:pathLst>
          </a:custGeom>
          <a:ln w="38159">
            <a:solidFill>
              <a:srgbClr val="F9A5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44001" y="5796003"/>
            <a:ext cx="2880360" cy="0"/>
          </a:xfrm>
          <a:custGeom>
            <a:avLst/>
            <a:gdLst/>
            <a:ahLst/>
            <a:cxnLst/>
            <a:rect l="l" t="t" r="r" b="b"/>
            <a:pathLst>
              <a:path w="2880360">
                <a:moveTo>
                  <a:pt x="0" y="0"/>
                </a:moveTo>
                <a:lnTo>
                  <a:pt x="2880004" y="0"/>
                </a:lnTo>
              </a:path>
            </a:pathLst>
          </a:custGeom>
          <a:ln w="38159">
            <a:solidFill>
              <a:srgbClr val="F9A5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12003" y="579600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001" y="0"/>
                </a:lnTo>
              </a:path>
            </a:pathLst>
          </a:custGeom>
          <a:ln w="38159">
            <a:solidFill>
              <a:srgbClr val="61A6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77279" y="5039998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001" y="0"/>
                </a:lnTo>
              </a:path>
            </a:pathLst>
          </a:custGeom>
          <a:ln w="38159">
            <a:solidFill>
              <a:srgbClr val="61A6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102</a:t>
            </a:fld>
            <a:endParaRPr spc="-25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697" y="2058069"/>
            <a:ext cx="18230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06958" y="5748480"/>
            <a:ext cx="5117465" cy="1019175"/>
            <a:chOff x="6906958" y="5748480"/>
            <a:chExt cx="5117465" cy="101917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6958" y="5748480"/>
              <a:ext cx="5117045" cy="101916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344003" y="6408004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20001" y="0"/>
                  </a:lnTo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80002" y="6480000"/>
              <a:ext cx="936625" cy="0"/>
            </a:xfrm>
            <a:custGeom>
              <a:avLst/>
              <a:gdLst/>
              <a:ahLst/>
              <a:cxnLst/>
              <a:rect l="l" t="t" r="r" b="b"/>
              <a:pathLst>
                <a:path w="936625">
                  <a:moveTo>
                    <a:pt x="0" y="0"/>
                  </a:moveTo>
                  <a:lnTo>
                    <a:pt x="936002" y="0"/>
                  </a:lnTo>
                </a:path>
              </a:pathLst>
            </a:custGeom>
            <a:ln w="38159">
              <a:solidFill>
                <a:srgbClr val="F9A5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39995" y="6480000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4">
                  <a:moveTo>
                    <a:pt x="0" y="0"/>
                  </a:moveTo>
                  <a:lnTo>
                    <a:pt x="540003" y="0"/>
                  </a:lnTo>
                </a:path>
              </a:pathLst>
            </a:custGeom>
            <a:ln w="38159">
              <a:solidFill>
                <a:srgbClr val="61A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5739" y="361501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9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11654" y="3408734"/>
            <a:ext cx="570230" cy="957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750" marR="5080" indent="-19685">
              <a:lnSpc>
                <a:spcPts val="3750"/>
              </a:lnSpc>
              <a:spcBef>
                <a:spcPts val="40"/>
              </a:spcBef>
              <a:tabLst>
                <a:tab pos="556895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04020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23850" algn="l"/>
                <a:tab pos="941069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01340" y="3615016"/>
            <a:ext cx="143065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9130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8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70933" y="3590534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98935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28017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42900" algn="l"/>
                <a:tab pos="961390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89501" y="3615016"/>
            <a:ext cx="30854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9425" algn="l"/>
                <a:tab pos="1316355" algn="l"/>
                <a:tab pos="1572895" algn="l"/>
                <a:tab pos="232346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9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14018" y="3590534"/>
            <a:ext cx="32258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52104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43737" y="3628342"/>
            <a:ext cx="17049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8790" algn="l"/>
                <a:tab pos="1315720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13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7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5256" y="4457779"/>
            <a:ext cx="118364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i="1" spc="-15" dirty="0">
                <a:solidFill>
                  <a:srgbClr val="BFBFBF"/>
                </a:solidFill>
                <a:latin typeface="Times New Roman"/>
                <a:cs typeface="Times New Roman"/>
              </a:rPr>
              <a:t>g</a:t>
            </a:r>
            <a:r>
              <a:rPr sz="3000" i="1" spc="-3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'</a:t>
            </a:r>
            <a:r>
              <a:rPr sz="3000" i="1" spc="-41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225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22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95056" y="4295054"/>
            <a:ext cx="67246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59130" algn="l"/>
              </a:tabLst>
            </a:pPr>
            <a:r>
              <a:rPr sz="3000" u="heavy" spc="11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3000" u="heavy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3000" u="heavy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88744" y="4643454"/>
            <a:ext cx="6756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spc="-13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3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0634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04820" y="4695383"/>
            <a:ext cx="7486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62857" y="4418536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80856" y="4444382"/>
            <a:ext cx="26225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69315" algn="l"/>
                <a:tab pos="2079625" algn="l"/>
              </a:tabLst>
            </a:pP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9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29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20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90858" y="4418536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05857" y="4457779"/>
            <a:ext cx="65405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000" spc="17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95998" y="5167798"/>
            <a:ext cx="5220335" cy="0"/>
          </a:xfrm>
          <a:custGeom>
            <a:avLst/>
            <a:gdLst/>
            <a:ahLst/>
            <a:cxnLst/>
            <a:rect l="l" t="t" r="r" b="b"/>
            <a:pathLst>
              <a:path w="5220335">
                <a:moveTo>
                  <a:pt x="0" y="0"/>
                </a:moveTo>
                <a:lnTo>
                  <a:pt x="5220004" y="0"/>
                </a:lnTo>
              </a:path>
            </a:pathLst>
          </a:custGeom>
          <a:ln w="38159">
            <a:solidFill>
              <a:srgbClr val="61A6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103</a:t>
            </a:fld>
            <a:endParaRPr spc="-2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697" y="2058069"/>
            <a:ext cx="18230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06958" y="5748480"/>
            <a:ext cx="5117465" cy="1019175"/>
            <a:chOff x="6906958" y="5748480"/>
            <a:chExt cx="5117465" cy="101917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6958" y="5748480"/>
              <a:ext cx="5117045" cy="101916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344003" y="6408004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20001" y="0"/>
                  </a:lnTo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80002" y="6480000"/>
              <a:ext cx="936625" cy="0"/>
            </a:xfrm>
            <a:custGeom>
              <a:avLst/>
              <a:gdLst/>
              <a:ahLst/>
              <a:cxnLst/>
              <a:rect l="l" t="t" r="r" b="b"/>
              <a:pathLst>
                <a:path w="936625">
                  <a:moveTo>
                    <a:pt x="0" y="0"/>
                  </a:moveTo>
                  <a:lnTo>
                    <a:pt x="936002" y="0"/>
                  </a:lnTo>
                </a:path>
              </a:pathLst>
            </a:custGeom>
            <a:ln w="38159">
              <a:solidFill>
                <a:srgbClr val="F9A5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39995" y="6480000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4">
                  <a:moveTo>
                    <a:pt x="0" y="0"/>
                  </a:moveTo>
                  <a:lnTo>
                    <a:pt x="540003" y="0"/>
                  </a:lnTo>
                </a:path>
              </a:pathLst>
            </a:custGeom>
            <a:ln w="38159">
              <a:solidFill>
                <a:srgbClr val="61A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5739" y="361501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9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11654" y="3408734"/>
            <a:ext cx="5702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56895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1098" y="3885022"/>
            <a:ext cx="52895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04020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23850" algn="l"/>
                <a:tab pos="941069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70933" y="3590534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98935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28017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42900" algn="l"/>
                <a:tab pos="961390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01340" y="3615016"/>
            <a:ext cx="447357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9130" algn="l"/>
                <a:tab pos="1867535" algn="l"/>
                <a:tab pos="2704465" algn="l"/>
                <a:tab pos="2961005" algn="l"/>
                <a:tab pos="3711575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7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275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9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14018" y="3590534"/>
            <a:ext cx="32258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52104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43737" y="3628342"/>
            <a:ext cx="17049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8790" algn="l"/>
                <a:tab pos="1315720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13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7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74024" y="4643454"/>
            <a:ext cx="6762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spc="-13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3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0634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9417" y="4457779"/>
            <a:ext cx="49771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370455" algn="l"/>
              </a:tabLst>
            </a:pP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f</a:t>
            </a:r>
            <a:r>
              <a:rPr sz="3000" i="1" spc="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'</a:t>
            </a:r>
            <a:r>
              <a:rPr sz="3000" i="1" spc="-33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g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225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225" dirty="0">
                <a:solidFill>
                  <a:srgbClr val="BFBFBF"/>
                </a:solidFill>
                <a:latin typeface="Cambria"/>
                <a:cs typeface="Cambria"/>
              </a:rPr>
              <a:t>))=</a:t>
            </a:r>
            <a:r>
              <a:rPr sz="4500" u="heavy" spc="187" baseline="24074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4500" u="heavy" spc="-75" baseline="24074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4500" u="heavy" baseline="24074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2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15" dirty="0">
                <a:solidFill>
                  <a:srgbClr val="BFBFBF"/>
                </a:solidFill>
                <a:latin typeface="Times New Roman"/>
                <a:cs typeface="Times New Roman"/>
              </a:rPr>
              <a:t>g</a:t>
            </a:r>
            <a:r>
              <a:rPr sz="3000" i="1" spc="-42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36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36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29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6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2625" spc="277" baseline="47619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13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-27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110" dirty="0">
                <a:solidFill>
                  <a:srgbClr val="BFBFBF"/>
                </a:solidFill>
                <a:latin typeface="Times New Roman"/>
                <a:cs typeface="Times New Roman"/>
              </a:rPr>
              <a:t>g</a:t>
            </a:r>
            <a:r>
              <a:rPr sz="3000" i="1" spc="-43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4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4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4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5998" y="5167798"/>
            <a:ext cx="5220335" cy="0"/>
          </a:xfrm>
          <a:custGeom>
            <a:avLst/>
            <a:gdLst/>
            <a:ahLst/>
            <a:cxnLst/>
            <a:rect l="l" t="t" r="r" b="b"/>
            <a:pathLst>
              <a:path w="5220335">
                <a:moveTo>
                  <a:pt x="0" y="0"/>
                </a:moveTo>
                <a:lnTo>
                  <a:pt x="5220004" y="0"/>
                </a:lnTo>
              </a:path>
            </a:pathLst>
          </a:custGeom>
          <a:ln w="38159">
            <a:solidFill>
              <a:srgbClr val="F9A5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104</a:t>
            </a:fld>
            <a:endParaRPr spc="-25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224" y="3713941"/>
            <a:ext cx="6756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0634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6257" y="3765858"/>
            <a:ext cx="6724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54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436" y="3513421"/>
            <a:ext cx="2505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97230" algn="l"/>
                <a:tab pos="1545590" algn="l"/>
              </a:tabLst>
            </a:pPr>
            <a:r>
              <a:rPr sz="4500" u="heavy" spc="157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4500" u="heavy" spc="-75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4500" u="heavy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r>
              <a:rPr sz="4500" baseline="23148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12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8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4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0538" y="3308302"/>
            <a:ext cx="570865" cy="95758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1115" marR="5080" indent="-19050">
              <a:lnSpc>
                <a:spcPts val="3750"/>
              </a:lnSpc>
              <a:spcBef>
                <a:spcPts val="35"/>
              </a:spcBef>
              <a:tabLst>
                <a:tab pos="557530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2694" y="3765858"/>
            <a:ext cx="75882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182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1575" y="3513421"/>
            <a:ext cx="16891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16940" algn="l"/>
              </a:tabLst>
            </a:pP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0375" y="3489023"/>
            <a:ext cx="11410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4010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8943" y="3526818"/>
            <a:ext cx="18923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9425" algn="l"/>
                <a:tab pos="131762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spc="7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61666" y="4536621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3224" y="4275180"/>
            <a:ext cx="17564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3140" algn="l"/>
              </a:tabLst>
            </a:pP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000" spc="-2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8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18255" y="4260853"/>
            <a:ext cx="11506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026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6894" y="4288577"/>
            <a:ext cx="205105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9425" algn="l"/>
                <a:tab pos="131762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5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spc="7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7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105</a:t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3697" y="2058069"/>
            <a:ext cx="18357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224" y="3713941"/>
            <a:ext cx="6756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0634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6257" y="3765858"/>
            <a:ext cx="6724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54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436" y="3513421"/>
            <a:ext cx="2505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97230" algn="l"/>
                <a:tab pos="1545590" algn="l"/>
              </a:tabLst>
            </a:pPr>
            <a:r>
              <a:rPr sz="4500" u="heavy" spc="157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4500" u="heavy" spc="-75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4500" u="heavy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r>
              <a:rPr sz="4500" baseline="23148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12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8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4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0538" y="3308302"/>
            <a:ext cx="570865" cy="95758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1115" marR="5080" indent="-19050">
              <a:lnSpc>
                <a:spcPts val="3750"/>
              </a:lnSpc>
              <a:spcBef>
                <a:spcPts val="35"/>
              </a:spcBef>
              <a:tabLst>
                <a:tab pos="557530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2694" y="3765858"/>
            <a:ext cx="75882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182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1575" y="3513421"/>
            <a:ext cx="16891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16940" algn="l"/>
              </a:tabLst>
            </a:pP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u="heavy" spc="-25" dirty="0">
                <a:solidFill>
                  <a:srgbClr val="BFBFBF"/>
                </a:solidFill>
                <a:uFill>
                  <a:solidFill>
                    <a:srgbClr val="8169AE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0375" y="3489023"/>
            <a:ext cx="11410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4010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8943" y="3526818"/>
            <a:ext cx="18923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9425" algn="l"/>
                <a:tab pos="131762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spc="7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61666" y="4536621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3224" y="4275180"/>
            <a:ext cx="17564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3140" algn="l"/>
              </a:tabLst>
            </a:pP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000" spc="-2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8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18255" y="4260853"/>
            <a:ext cx="11506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026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6894" y="4288577"/>
            <a:ext cx="205105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9425" algn="l"/>
                <a:tab pos="131762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5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spc="7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7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3697" y="2058069"/>
            <a:ext cx="18357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44001" y="4824009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001" y="0"/>
                </a:lnTo>
              </a:path>
            </a:pathLst>
          </a:custGeom>
          <a:ln w="38159">
            <a:solidFill>
              <a:srgbClr val="8169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15994" y="4031288"/>
            <a:ext cx="3024505" cy="217170"/>
          </a:xfrm>
          <a:custGeom>
            <a:avLst/>
            <a:gdLst/>
            <a:ahLst/>
            <a:cxnLst/>
            <a:rect l="l" t="t" r="r" b="b"/>
            <a:pathLst>
              <a:path w="3024504" h="217170">
                <a:moveTo>
                  <a:pt x="0" y="0"/>
                </a:moveTo>
                <a:lnTo>
                  <a:pt x="37335" y="52250"/>
                </a:lnTo>
                <a:lnTo>
                  <a:pt x="78754" y="74561"/>
                </a:lnTo>
                <a:lnTo>
                  <a:pt x="130672" y="92343"/>
                </a:lnTo>
                <a:lnTo>
                  <a:pt x="189590" y="104104"/>
                </a:lnTo>
                <a:lnTo>
                  <a:pt x="252006" y="108356"/>
                </a:lnTo>
                <a:lnTo>
                  <a:pt x="1260005" y="108356"/>
                </a:lnTo>
                <a:lnTo>
                  <a:pt x="1322421" y="112632"/>
                </a:lnTo>
                <a:lnTo>
                  <a:pt x="1381338" y="124448"/>
                </a:lnTo>
                <a:lnTo>
                  <a:pt x="1433256" y="142284"/>
                </a:lnTo>
                <a:lnTo>
                  <a:pt x="1474675" y="164620"/>
                </a:lnTo>
                <a:lnTo>
                  <a:pt x="1512011" y="216712"/>
                </a:lnTo>
                <a:lnTo>
                  <a:pt x="1521927" y="189936"/>
                </a:lnTo>
                <a:lnTo>
                  <a:pt x="1590759" y="142284"/>
                </a:lnTo>
                <a:lnTo>
                  <a:pt x="1642674" y="124448"/>
                </a:lnTo>
                <a:lnTo>
                  <a:pt x="1701589" y="112632"/>
                </a:lnTo>
                <a:lnTo>
                  <a:pt x="1764004" y="108356"/>
                </a:lnTo>
                <a:lnTo>
                  <a:pt x="2772003" y="108356"/>
                </a:lnTo>
                <a:lnTo>
                  <a:pt x="2834445" y="104104"/>
                </a:lnTo>
                <a:lnTo>
                  <a:pt x="2893429" y="92343"/>
                </a:lnTo>
                <a:lnTo>
                  <a:pt x="2945433" y="74561"/>
                </a:lnTo>
                <a:lnTo>
                  <a:pt x="2986937" y="52250"/>
                </a:lnTo>
                <a:lnTo>
                  <a:pt x="3014421" y="26900"/>
                </a:lnTo>
                <a:lnTo>
                  <a:pt x="3024365" y="0"/>
                </a:lnTo>
              </a:path>
            </a:pathLst>
          </a:custGeom>
          <a:ln w="125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31999" y="4823285"/>
            <a:ext cx="3024505" cy="217170"/>
          </a:xfrm>
          <a:custGeom>
            <a:avLst/>
            <a:gdLst/>
            <a:ahLst/>
            <a:cxnLst/>
            <a:rect l="l" t="t" r="r" b="b"/>
            <a:pathLst>
              <a:path w="3024504" h="217170">
                <a:moveTo>
                  <a:pt x="0" y="0"/>
                </a:moveTo>
                <a:lnTo>
                  <a:pt x="37332" y="52250"/>
                </a:lnTo>
                <a:lnTo>
                  <a:pt x="78749" y="74561"/>
                </a:lnTo>
                <a:lnTo>
                  <a:pt x="130667" y="92343"/>
                </a:lnTo>
                <a:lnTo>
                  <a:pt x="189585" y="104104"/>
                </a:lnTo>
                <a:lnTo>
                  <a:pt x="252006" y="108356"/>
                </a:lnTo>
                <a:lnTo>
                  <a:pt x="1260005" y="108356"/>
                </a:lnTo>
                <a:lnTo>
                  <a:pt x="1322420" y="112632"/>
                </a:lnTo>
                <a:lnTo>
                  <a:pt x="1381335" y="124448"/>
                </a:lnTo>
                <a:lnTo>
                  <a:pt x="1433250" y="142284"/>
                </a:lnTo>
                <a:lnTo>
                  <a:pt x="1474666" y="164620"/>
                </a:lnTo>
                <a:lnTo>
                  <a:pt x="1511998" y="216712"/>
                </a:lnTo>
                <a:lnTo>
                  <a:pt x="1521914" y="189936"/>
                </a:lnTo>
                <a:lnTo>
                  <a:pt x="1590748" y="142284"/>
                </a:lnTo>
                <a:lnTo>
                  <a:pt x="1642665" y="124448"/>
                </a:lnTo>
                <a:lnTo>
                  <a:pt x="1701584" y="112632"/>
                </a:lnTo>
                <a:lnTo>
                  <a:pt x="1764004" y="108356"/>
                </a:lnTo>
                <a:lnTo>
                  <a:pt x="2772003" y="108356"/>
                </a:lnTo>
                <a:lnTo>
                  <a:pt x="2834445" y="104104"/>
                </a:lnTo>
                <a:lnTo>
                  <a:pt x="2893429" y="92343"/>
                </a:lnTo>
                <a:lnTo>
                  <a:pt x="2945433" y="74561"/>
                </a:lnTo>
                <a:lnTo>
                  <a:pt x="2986937" y="52250"/>
                </a:lnTo>
                <a:lnTo>
                  <a:pt x="3014421" y="26900"/>
                </a:lnTo>
                <a:lnTo>
                  <a:pt x="3024365" y="0"/>
                </a:lnTo>
              </a:path>
            </a:pathLst>
          </a:custGeom>
          <a:ln w="125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106</a:t>
            </a:fld>
            <a:endParaRPr spc="-25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224" y="3713941"/>
            <a:ext cx="6756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0634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6257" y="3765858"/>
            <a:ext cx="6724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54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436" y="3513421"/>
            <a:ext cx="2505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97230" algn="l"/>
                <a:tab pos="1545590" algn="l"/>
              </a:tabLst>
            </a:pPr>
            <a:r>
              <a:rPr sz="4500" u="heavy" spc="157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4500" u="heavy" spc="-75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4500" u="heavy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r>
              <a:rPr sz="4500" baseline="23148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12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8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4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0538" y="3308302"/>
            <a:ext cx="570865" cy="95758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1115" marR="5080" indent="-19050">
              <a:lnSpc>
                <a:spcPts val="3750"/>
              </a:lnSpc>
              <a:spcBef>
                <a:spcPts val="35"/>
              </a:spcBef>
              <a:tabLst>
                <a:tab pos="557530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5904" y="3765858"/>
            <a:ext cx="7486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1575" y="3513421"/>
            <a:ext cx="18224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50290" algn="l"/>
              </a:tabLst>
            </a:pP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2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4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3941" y="3489023"/>
            <a:ext cx="114046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4010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2141" y="3526818"/>
            <a:ext cx="171005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9425" algn="l"/>
                <a:tab pos="1318260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160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37665" y="3765858"/>
            <a:ext cx="75946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246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8655" y="3513421"/>
            <a:ext cx="173736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4725" algn="l"/>
              </a:tabLst>
            </a:pPr>
            <a:r>
              <a:rPr sz="3000" spc="-2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9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9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95702" y="3489023"/>
            <a:ext cx="11506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026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14257" y="3526818"/>
            <a:ext cx="219329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88315" algn="l"/>
                <a:tab pos="132651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45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spc="4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45" dirty="0">
                <a:solidFill>
                  <a:srgbClr val="BFBFBF"/>
                </a:solidFill>
                <a:latin typeface="Cambria"/>
                <a:cs typeface="Cambria"/>
              </a:rPr>
              <a:t>))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107</a:t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3697" y="2058069"/>
            <a:ext cx="18357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224" y="3713941"/>
            <a:ext cx="6756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0634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6257" y="3765858"/>
            <a:ext cx="6724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54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436" y="3513421"/>
            <a:ext cx="2505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97230" algn="l"/>
                <a:tab pos="1545590" algn="l"/>
              </a:tabLst>
            </a:pPr>
            <a:r>
              <a:rPr sz="4500" u="heavy" spc="157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4500" u="heavy" spc="-75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4500" u="heavy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r>
              <a:rPr sz="4500" baseline="23148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12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8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4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51543" y="3308302"/>
            <a:ext cx="2159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93238" y="3795842"/>
            <a:ext cx="545465" cy="18415"/>
          </a:xfrm>
          <a:custGeom>
            <a:avLst/>
            <a:gdLst/>
            <a:ahLst/>
            <a:cxnLst/>
            <a:rect l="l" t="t" r="r" b="b"/>
            <a:pathLst>
              <a:path w="545464" h="18414">
                <a:moveTo>
                  <a:pt x="545401" y="0"/>
                </a:moveTo>
                <a:lnTo>
                  <a:pt x="0" y="0"/>
                </a:lnTo>
                <a:lnTo>
                  <a:pt x="0" y="18364"/>
                </a:lnTo>
                <a:lnTo>
                  <a:pt x="545401" y="18364"/>
                </a:lnTo>
                <a:lnTo>
                  <a:pt x="545401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99257" y="3784577"/>
            <a:ext cx="53022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5904" y="3765858"/>
            <a:ext cx="7486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61575" y="3513421"/>
            <a:ext cx="18224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50290" algn="l"/>
              </a:tabLst>
            </a:pP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2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4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3941" y="3489023"/>
            <a:ext cx="114046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4010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2141" y="3526818"/>
            <a:ext cx="171005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9425" algn="l"/>
                <a:tab pos="1318260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160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37665" y="3765858"/>
            <a:ext cx="75946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246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8655" y="3513421"/>
            <a:ext cx="173736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4725" algn="l"/>
              </a:tabLst>
            </a:pPr>
            <a:r>
              <a:rPr sz="3000" spc="-2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9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9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5702" y="3489023"/>
            <a:ext cx="11506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026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14257" y="3526818"/>
            <a:ext cx="219329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88315" algn="l"/>
                <a:tab pos="132651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45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spc="4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45" dirty="0">
                <a:solidFill>
                  <a:srgbClr val="BFBFBF"/>
                </a:solidFill>
                <a:latin typeface="Cambria"/>
                <a:cs typeface="Cambria"/>
              </a:rPr>
              <a:t>))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697" y="2058069"/>
            <a:ext cx="18357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18636" y="3537359"/>
            <a:ext cx="216535" cy="504190"/>
          </a:xfrm>
          <a:custGeom>
            <a:avLst/>
            <a:gdLst/>
            <a:ahLst/>
            <a:cxnLst/>
            <a:rect l="l" t="t" r="r" b="b"/>
            <a:pathLst>
              <a:path w="216535" h="504189">
                <a:moveTo>
                  <a:pt x="216001" y="0"/>
                </a:moveTo>
                <a:lnTo>
                  <a:pt x="0" y="503999"/>
                </a:lnTo>
              </a:path>
            </a:pathLst>
          </a:custGeom>
          <a:ln w="29159">
            <a:solidFill>
              <a:srgbClr val="EC1B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98635" y="3825357"/>
            <a:ext cx="216535" cy="504190"/>
          </a:xfrm>
          <a:custGeom>
            <a:avLst/>
            <a:gdLst/>
            <a:ahLst/>
            <a:cxnLst/>
            <a:rect l="l" t="t" r="r" b="b"/>
            <a:pathLst>
              <a:path w="216535" h="504189">
                <a:moveTo>
                  <a:pt x="216001" y="0"/>
                </a:moveTo>
                <a:lnTo>
                  <a:pt x="0" y="503999"/>
                </a:lnTo>
              </a:path>
            </a:pathLst>
          </a:custGeom>
          <a:ln w="29159">
            <a:solidFill>
              <a:srgbClr val="EC1B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108</a:t>
            </a:fld>
            <a:endParaRPr spc="-25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109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697" y="2058069"/>
            <a:ext cx="18357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6224" y="3713941"/>
            <a:ext cx="6756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063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436" y="3513421"/>
            <a:ext cx="188785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97230" algn="l"/>
                <a:tab pos="1545590" algn="l"/>
              </a:tabLst>
            </a:pPr>
            <a:r>
              <a:rPr sz="4500" u="heavy" spc="157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4500" u="heavy" spc="-75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4500" u="heavy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r>
              <a:rPr sz="4500" baseline="23148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12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66341" y="3765858"/>
            <a:ext cx="66230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530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99257" y="3308302"/>
            <a:ext cx="2159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u="sng" spc="-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99257" y="3784577"/>
            <a:ext cx="2159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22982" y="3526818"/>
            <a:ext cx="101219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35965" algn="l"/>
              </a:tabLst>
            </a:pPr>
            <a:r>
              <a:rPr sz="3000" spc="24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-90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71100" y="3765858"/>
            <a:ext cx="74930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230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94265" y="3513421"/>
            <a:ext cx="11950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2909" algn="l"/>
              </a:tabLst>
            </a:pPr>
            <a:r>
              <a:rPr sz="3100" i="1" spc="-39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4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28057" y="3489023"/>
            <a:ext cx="11417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4137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05105" y="3765858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47705" y="3513421"/>
            <a:ext cx="29756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155" algn="l"/>
                <a:tab pos="1316355" algn="l"/>
                <a:tab pos="220281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)+(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4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61694" y="3489023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99780" y="3489023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81341" y="3526818"/>
            <a:ext cx="160210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88315" algn="l"/>
                <a:tab pos="132651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27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95" dirty="0">
                <a:solidFill>
                  <a:srgbClr val="BFBFBF"/>
                </a:solidFill>
                <a:latin typeface="Cambria"/>
                <a:cs typeface="Cambria"/>
              </a:rPr>
              <a:t>))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34104">
              <a:lnSpc>
                <a:spcPct val="100000"/>
              </a:lnSpc>
              <a:spcBef>
                <a:spcPts val="110"/>
              </a:spcBef>
            </a:pPr>
            <a:r>
              <a:rPr dirty="0"/>
              <a:t>I</a:t>
            </a:r>
            <a:r>
              <a:rPr spc="-20" dirty="0"/>
              <a:t> </a:t>
            </a:r>
            <a:r>
              <a:rPr dirty="0"/>
              <a:t>need</a:t>
            </a:r>
            <a:r>
              <a:rPr spc="-20" dirty="0"/>
              <a:t> </a:t>
            </a:r>
            <a:r>
              <a:rPr dirty="0"/>
              <a:t>your</a:t>
            </a:r>
            <a:r>
              <a:rPr spc="-15" dirty="0"/>
              <a:t> </a:t>
            </a:r>
            <a:r>
              <a:rPr spc="-20" dirty="0"/>
              <a:t>help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3167548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4170874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1586055"/>
            <a:ext cx="8916670" cy="37382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4495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course.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probably,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you’ll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encounter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difficulty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spikes,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sense,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ts val="3229"/>
              </a:lnSpc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other things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lacklustre.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ts val="3300"/>
              </a:lnSpc>
              <a:spcBef>
                <a:spcPts val="136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end of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each practical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ask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anonymously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give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comments.</a:t>
            </a:r>
            <a:endParaRPr sz="2950">
              <a:latin typeface="Arial"/>
              <a:cs typeface="Arial"/>
            </a:endParaRPr>
          </a:p>
          <a:p>
            <a:pPr marL="12700" marR="678180">
              <a:lnSpc>
                <a:spcPts val="3300"/>
              </a:lnSpc>
              <a:spcBef>
                <a:spcPts val="12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way,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hopefully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board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quickly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perhaps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change practicals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lectures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course,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rather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after!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7993" y="4968014"/>
            <a:ext cx="2289594" cy="17279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1998" y="1321920"/>
            <a:ext cx="2084400" cy="206171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697" y="2058069"/>
            <a:ext cx="18357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5236" y="4745523"/>
            <a:ext cx="647065" cy="18415"/>
          </a:xfrm>
          <a:custGeom>
            <a:avLst/>
            <a:gdLst/>
            <a:ahLst/>
            <a:cxnLst/>
            <a:rect l="l" t="t" r="r" b="b"/>
            <a:pathLst>
              <a:path w="647065" h="18414">
                <a:moveTo>
                  <a:pt x="646557" y="0"/>
                </a:moveTo>
                <a:lnTo>
                  <a:pt x="0" y="0"/>
                </a:lnTo>
                <a:lnTo>
                  <a:pt x="0" y="18364"/>
                </a:lnTo>
                <a:lnTo>
                  <a:pt x="646557" y="18364"/>
                </a:lnTo>
                <a:lnTo>
                  <a:pt x="646557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21016" y="4454466"/>
            <a:ext cx="17792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89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8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31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21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110</a:t>
            </a:fld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2773857" y="4724174"/>
            <a:ext cx="5207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6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56457" y="4953143"/>
            <a:ext cx="32067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0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0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52063" y="4182379"/>
            <a:ext cx="464184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28300" y="4715538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47414" y="4454466"/>
            <a:ext cx="12992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8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5257" y="4430055"/>
            <a:ext cx="105537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0327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13541" y="4467863"/>
            <a:ext cx="136525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1165" algn="l"/>
                <a:tab pos="122237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6224" y="3590379"/>
            <a:ext cx="675640" cy="156083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0634">
              <a:latin typeface="Times New Roman"/>
              <a:cs typeface="Times New Roman"/>
            </a:endParaRPr>
          </a:p>
          <a:p>
            <a:pPr marL="1905" algn="ctr">
              <a:lnSpc>
                <a:spcPts val="3175"/>
              </a:lnSpc>
              <a:spcBef>
                <a:spcPts val="925"/>
              </a:spcBef>
            </a:pP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endParaRPr sz="3000">
              <a:latin typeface="Cambria"/>
              <a:cs typeface="Cambria"/>
            </a:endParaRPr>
          </a:p>
          <a:p>
            <a:pPr algn="ctr">
              <a:lnSpc>
                <a:spcPts val="3295"/>
              </a:lnSpc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4436" y="3513421"/>
            <a:ext cx="188785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97230" algn="l"/>
                <a:tab pos="1545590" algn="l"/>
              </a:tabLst>
            </a:pPr>
            <a:r>
              <a:rPr sz="4500" u="heavy" spc="157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4500" u="heavy" spc="-75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4500" u="heavy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r>
              <a:rPr sz="4500" baseline="23148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12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66341" y="3765858"/>
            <a:ext cx="66230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530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99257" y="3308302"/>
            <a:ext cx="2159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u="sng" spc="-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80538" y="3784577"/>
            <a:ext cx="272415" cy="944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0"/>
              </a:spcBef>
            </a:pPr>
            <a:r>
              <a:rPr sz="3000" spc="-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3000" u="sng" spc="-31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22982" y="3526818"/>
            <a:ext cx="101219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35965" algn="l"/>
              </a:tabLst>
            </a:pPr>
            <a:r>
              <a:rPr sz="3000" spc="24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-90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71100" y="3765858"/>
            <a:ext cx="74930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230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94265" y="3513421"/>
            <a:ext cx="11950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2909" algn="l"/>
              </a:tabLst>
            </a:pPr>
            <a:r>
              <a:rPr sz="3100" i="1" spc="-39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4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28057" y="3489023"/>
            <a:ext cx="11417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4137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05105" y="3765858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47705" y="3513421"/>
            <a:ext cx="29756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155" algn="l"/>
                <a:tab pos="1316355" algn="l"/>
                <a:tab pos="220281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)+(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4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61694" y="3489023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99780" y="3489023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81341" y="3526818"/>
            <a:ext cx="160210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88315" algn="l"/>
                <a:tab pos="132651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27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95" dirty="0">
                <a:solidFill>
                  <a:srgbClr val="BFBFBF"/>
                </a:solidFill>
                <a:latin typeface="Cambria"/>
                <a:cs typeface="Cambria"/>
              </a:rPr>
              <a:t>))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436" y="3513421"/>
            <a:ext cx="188785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97230" algn="l"/>
                <a:tab pos="1545590" algn="l"/>
              </a:tabLst>
            </a:pPr>
            <a:r>
              <a:rPr sz="4500" u="heavy" spc="157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4500" u="heavy" spc="-75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4500" u="heavy" baseline="23148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r>
              <a:rPr sz="4500" baseline="23148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12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6341" y="3765858"/>
            <a:ext cx="66230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530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99257" y="3308302"/>
            <a:ext cx="2159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u="sng" spc="-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2982" y="3526818"/>
            <a:ext cx="101219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35965" algn="l"/>
              </a:tabLst>
            </a:pPr>
            <a:r>
              <a:rPr sz="3000" spc="24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-90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1100" y="3765858"/>
            <a:ext cx="74930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230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4265" y="3513421"/>
            <a:ext cx="11950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2909" algn="l"/>
              </a:tabLst>
            </a:pPr>
            <a:r>
              <a:rPr sz="3100" i="1" spc="-39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4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28057" y="3489023"/>
            <a:ext cx="11417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4137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5105" y="3765858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7705" y="3513421"/>
            <a:ext cx="29756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155" algn="l"/>
                <a:tab pos="1316355" algn="l"/>
                <a:tab pos="220281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)+(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4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1694" y="3489023"/>
            <a:ext cx="11506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026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1341" y="3526818"/>
            <a:ext cx="160210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88315" algn="l"/>
                <a:tab pos="132651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27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95" dirty="0">
                <a:solidFill>
                  <a:srgbClr val="BFBFBF"/>
                </a:solidFill>
                <a:latin typeface="Cambria"/>
                <a:cs typeface="Cambria"/>
              </a:rPr>
              <a:t>))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3697" y="2058069"/>
            <a:ext cx="18357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5236" y="4745523"/>
            <a:ext cx="647065" cy="18415"/>
          </a:xfrm>
          <a:custGeom>
            <a:avLst/>
            <a:gdLst/>
            <a:ahLst/>
            <a:cxnLst/>
            <a:rect l="l" t="t" r="r" b="b"/>
            <a:pathLst>
              <a:path w="647065" h="18414">
                <a:moveTo>
                  <a:pt x="646557" y="0"/>
                </a:moveTo>
                <a:lnTo>
                  <a:pt x="0" y="0"/>
                </a:lnTo>
                <a:lnTo>
                  <a:pt x="0" y="18364"/>
                </a:lnTo>
                <a:lnTo>
                  <a:pt x="646557" y="18364"/>
                </a:lnTo>
                <a:lnTo>
                  <a:pt x="646557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26224" y="3590379"/>
            <a:ext cx="675640" cy="156083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0634">
              <a:latin typeface="Times New Roman"/>
              <a:cs typeface="Times New Roman"/>
            </a:endParaRPr>
          </a:p>
          <a:p>
            <a:pPr marL="1905" algn="ctr">
              <a:lnSpc>
                <a:spcPts val="3175"/>
              </a:lnSpc>
              <a:spcBef>
                <a:spcPts val="925"/>
              </a:spcBef>
            </a:pP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endParaRPr sz="3000">
              <a:latin typeface="Cambria"/>
              <a:cs typeface="Cambria"/>
            </a:endParaRPr>
          </a:p>
          <a:p>
            <a:pPr algn="ctr">
              <a:lnSpc>
                <a:spcPts val="3295"/>
              </a:lnSpc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111</a:t>
            </a:fld>
            <a:endParaRPr spc="-25" dirty="0"/>
          </a:p>
        </p:txBody>
      </p:sp>
      <p:sp>
        <p:nvSpPr>
          <p:cNvPr id="29" name="object 29"/>
          <p:cNvSpPr txBox="1"/>
          <p:nvPr/>
        </p:nvSpPr>
        <p:spPr>
          <a:xfrm>
            <a:off x="1021016" y="4454466"/>
            <a:ext cx="17792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89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8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31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21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80538" y="3784577"/>
            <a:ext cx="272415" cy="944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0"/>
              </a:spcBef>
            </a:pPr>
            <a:r>
              <a:rPr sz="3000" spc="-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3000" u="sng" spc="-31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73857" y="4724174"/>
            <a:ext cx="5207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6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56457" y="4953143"/>
            <a:ext cx="32067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0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0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52063" y="4182379"/>
            <a:ext cx="464184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28300" y="4715538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47414" y="4454466"/>
            <a:ext cx="12992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8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85257" y="4430055"/>
            <a:ext cx="105537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0327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13541" y="4467863"/>
            <a:ext cx="166116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1165" algn="l"/>
                <a:tab pos="122237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3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80695" y="4248255"/>
            <a:ext cx="319405" cy="957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u="sng" spc="-23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  <a:spcBef>
                <a:spcPts val="145"/>
              </a:spcBef>
            </a:pPr>
            <a:r>
              <a:rPr sz="300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51865" y="4351226"/>
            <a:ext cx="464184" cy="9004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995"/>
              </a:lnSpc>
              <a:spcBef>
                <a:spcPts val="110"/>
              </a:spcBef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  <a:p>
            <a:pPr marL="41275">
              <a:lnSpc>
                <a:spcPts val="1875"/>
              </a:lnSpc>
            </a:pPr>
            <a:r>
              <a:rPr sz="1750" i="1" spc="19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9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19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85418" y="3621934"/>
            <a:ext cx="189865" cy="858519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70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81302" y="4688450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04377" y="4430055"/>
            <a:ext cx="2654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47216" y="4467863"/>
            <a:ext cx="155702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27050" algn="l"/>
                <a:tab pos="1116965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40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18777" y="4430055"/>
            <a:ext cx="2743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038425" y="4467863"/>
            <a:ext cx="59309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50850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648063" y="3680820"/>
            <a:ext cx="24447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15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232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72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7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6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44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739" y="361501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9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654" y="3408734"/>
            <a:ext cx="570230" cy="957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750" marR="5080" indent="-19685">
              <a:lnSpc>
                <a:spcPts val="3750"/>
              </a:lnSpc>
              <a:spcBef>
                <a:spcPts val="40"/>
              </a:spcBef>
              <a:tabLst>
                <a:tab pos="556895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2821" y="3865934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1340" y="3615016"/>
            <a:ext cx="143065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9130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8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0933" y="3590534"/>
            <a:ext cx="138493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40105" algn="l"/>
                <a:tab pos="125857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58496" y="3865934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9501" y="3615016"/>
            <a:ext cx="30854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9425" algn="l"/>
                <a:tab pos="1316355" algn="l"/>
                <a:tab pos="1572895" algn="l"/>
                <a:tab pos="232346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9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14018" y="3590534"/>
            <a:ext cx="13950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0265" algn="l"/>
                <a:tab pos="126809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43737" y="3628342"/>
            <a:ext cx="17049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8790" algn="l"/>
                <a:tab pos="1315720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13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7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7136" y="4301531"/>
            <a:ext cx="715645" cy="845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3175"/>
              </a:lnSpc>
              <a:spcBef>
                <a:spcPts val="90"/>
              </a:spcBef>
              <a:tabLst>
                <a:tab pos="676910" algn="l"/>
              </a:tabLst>
            </a:pPr>
            <a:r>
              <a:rPr sz="3000" u="heavy" spc="10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3000" u="heavy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3000" u="heavy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endParaRPr sz="3000">
              <a:latin typeface="Cambria"/>
              <a:cs typeface="Cambria"/>
            </a:endParaRPr>
          </a:p>
          <a:p>
            <a:pPr marL="57150">
              <a:lnSpc>
                <a:spcPts val="3295"/>
              </a:lnSpc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2625" baseline="-2063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2024" y="4449424"/>
            <a:ext cx="17780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6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6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7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70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8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70822" y="3802677"/>
            <a:ext cx="583565" cy="139954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  <a:p>
            <a:pPr marL="31750" marR="17145" indent="-19685">
              <a:lnSpc>
                <a:spcPct val="104200"/>
              </a:lnSpc>
              <a:spcBef>
                <a:spcPts val="680"/>
              </a:spcBef>
              <a:tabLst>
                <a:tab pos="557530" algn="l"/>
              </a:tabLst>
            </a:pPr>
            <a:r>
              <a:rPr sz="3000" u="sng" spc="59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23702" y="4701860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61575" y="4449424"/>
            <a:ext cx="26606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07415" algn="l"/>
                <a:tab pos="2127250" algn="l"/>
              </a:tabLst>
            </a:pP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2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4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9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29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27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80304" y="4425013"/>
            <a:ext cx="11506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026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14300" y="4462821"/>
            <a:ext cx="5842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120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i="1" spc="12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75894" y="4425013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1666" y="5472623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13141" y="5211183"/>
            <a:ext cx="27470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3775" algn="l"/>
                <a:tab pos="2213610" algn="l"/>
              </a:tabLst>
            </a:pP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000" spc="-2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54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9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29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27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18255" y="5196856"/>
            <a:ext cx="11506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026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3941" y="5196856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52263" y="5224580"/>
            <a:ext cx="10401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97255" algn="l"/>
              </a:tabLst>
            </a:pPr>
            <a:r>
              <a:rPr sz="3000" spc="120" dirty="0">
                <a:solidFill>
                  <a:srgbClr val="BFBFBF"/>
                </a:solidFill>
                <a:latin typeface="Cambria"/>
                <a:cs typeface="Cambria"/>
              </a:rPr>
              <a:t>)∗</a:t>
            </a:r>
            <a:r>
              <a:rPr sz="3000" i="1" spc="12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26780" y="2077812"/>
            <a:ext cx="57658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3245" algn="l"/>
              </a:tabLst>
            </a:pPr>
            <a:r>
              <a:rPr sz="3000" u="sng" spc="66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3697" y="2058069"/>
            <a:ext cx="1821814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3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54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906958" y="5748480"/>
            <a:ext cx="5117465" cy="1019175"/>
            <a:chOff x="6906958" y="5748480"/>
            <a:chExt cx="5117465" cy="1019175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6958" y="5748480"/>
              <a:ext cx="5117045" cy="101916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339995" y="6480000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4">
                  <a:moveTo>
                    <a:pt x="0" y="0"/>
                  </a:moveTo>
                  <a:lnTo>
                    <a:pt x="540003" y="0"/>
                  </a:lnTo>
                </a:path>
              </a:pathLst>
            </a:custGeom>
            <a:ln w="38159">
              <a:solidFill>
                <a:srgbClr val="61A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216001" y="4293720"/>
            <a:ext cx="864869" cy="1106805"/>
          </a:xfrm>
          <a:custGeom>
            <a:avLst/>
            <a:gdLst/>
            <a:ahLst/>
            <a:cxnLst/>
            <a:rect l="l" t="t" r="r" b="b"/>
            <a:pathLst>
              <a:path w="864869" h="1106804">
                <a:moveTo>
                  <a:pt x="864362" y="552957"/>
                </a:moveTo>
                <a:lnTo>
                  <a:pt x="862718" y="601367"/>
                </a:lnTo>
                <a:lnTo>
                  <a:pt x="857815" y="649216"/>
                </a:lnTo>
                <a:lnTo>
                  <a:pt x="849691" y="696244"/>
                </a:lnTo>
                <a:lnTo>
                  <a:pt x="838388" y="742191"/>
                </a:lnTo>
                <a:lnTo>
                  <a:pt x="823943" y="786798"/>
                </a:lnTo>
                <a:lnTo>
                  <a:pt x="806399" y="829805"/>
                </a:lnTo>
                <a:lnTo>
                  <a:pt x="781739" y="878387"/>
                </a:lnTo>
                <a:lnTo>
                  <a:pt x="753311" y="923256"/>
                </a:lnTo>
                <a:lnTo>
                  <a:pt x="721409" y="964066"/>
                </a:lnTo>
                <a:lnTo>
                  <a:pt x="686327" y="1000468"/>
                </a:lnTo>
                <a:lnTo>
                  <a:pt x="648360" y="1032116"/>
                </a:lnTo>
                <a:lnTo>
                  <a:pt x="607853" y="1058493"/>
                </a:lnTo>
                <a:lnTo>
                  <a:pt x="565638" y="1079219"/>
                </a:lnTo>
                <a:lnTo>
                  <a:pt x="522076" y="1094174"/>
                </a:lnTo>
                <a:lnTo>
                  <a:pt x="477529" y="1103236"/>
                </a:lnTo>
                <a:lnTo>
                  <a:pt x="432358" y="1106284"/>
                </a:lnTo>
                <a:lnTo>
                  <a:pt x="387013" y="1103236"/>
                </a:lnTo>
                <a:lnTo>
                  <a:pt x="342358" y="1094174"/>
                </a:lnTo>
                <a:lnTo>
                  <a:pt x="298741" y="1079219"/>
                </a:lnTo>
                <a:lnTo>
                  <a:pt x="256506" y="1058493"/>
                </a:lnTo>
                <a:lnTo>
                  <a:pt x="216001" y="1032116"/>
                </a:lnTo>
                <a:lnTo>
                  <a:pt x="178034" y="1000468"/>
                </a:lnTo>
                <a:lnTo>
                  <a:pt x="142952" y="964066"/>
                </a:lnTo>
                <a:lnTo>
                  <a:pt x="111050" y="923256"/>
                </a:lnTo>
                <a:lnTo>
                  <a:pt x="82622" y="878387"/>
                </a:lnTo>
                <a:lnTo>
                  <a:pt x="57962" y="829805"/>
                </a:lnTo>
                <a:lnTo>
                  <a:pt x="40418" y="786798"/>
                </a:lnTo>
                <a:lnTo>
                  <a:pt x="25973" y="742191"/>
                </a:lnTo>
                <a:lnTo>
                  <a:pt x="14670" y="696244"/>
                </a:lnTo>
                <a:lnTo>
                  <a:pt x="6546" y="649216"/>
                </a:lnTo>
                <a:lnTo>
                  <a:pt x="1643" y="601367"/>
                </a:lnTo>
                <a:lnTo>
                  <a:pt x="0" y="552957"/>
                </a:lnTo>
                <a:lnTo>
                  <a:pt x="1643" y="504703"/>
                </a:lnTo>
                <a:lnTo>
                  <a:pt x="6546" y="456959"/>
                </a:lnTo>
                <a:lnTo>
                  <a:pt x="14670" y="409994"/>
                </a:lnTo>
                <a:lnTo>
                  <a:pt x="25973" y="364078"/>
                </a:lnTo>
                <a:lnTo>
                  <a:pt x="40418" y="319483"/>
                </a:lnTo>
                <a:lnTo>
                  <a:pt x="57962" y="276478"/>
                </a:lnTo>
                <a:lnTo>
                  <a:pt x="82622" y="227896"/>
                </a:lnTo>
                <a:lnTo>
                  <a:pt x="111050" y="183027"/>
                </a:lnTo>
                <a:lnTo>
                  <a:pt x="142952" y="142217"/>
                </a:lnTo>
                <a:lnTo>
                  <a:pt x="178034" y="105815"/>
                </a:lnTo>
                <a:lnTo>
                  <a:pt x="216001" y="74167"/>
                </a:lnTo>
                <a:lnTo>
                  <a:pt x="256503" y="47791"/>
                </a:lnTo>
                <a:lnTo>
                  <a:pt x="298718" y="27064"/>
                </a:lnTo>
                <a:lnTo>
                  <a:pt x="342282" y="12109"/>
                </a:lnTo>
                <a:lnTo>
                  <a:pt x="386831" y="3047"/>
                </a:lnTo>
                <a:lnTo>
                  <a:pt x="432003" y="0"/>
                </a:lnTo>
                <a:lnTo>
                  <a:pt x="477347" y="3047"/>
                </a:lnTo>
                <a:lnTo>
                  <a:pt x="521999" y="12109"/>
                </a:lnTo>
                <a:lnTo>
                  <a:pt x="565615" y="27064"/>
                </a:lnTo>
                <a:lnTo>
                  <a:pt x="607850" y="47791"/>
                </a:lnTo>
                <a:lnTo>
                  <a:pt x="648360" y="74167"/>
                </a:lnTo>
                <a:lnTo>
                  <a:pt x="686327" y="105815"/>
                </a:lnTo>
                <a:lnTo>
                  <a:pt x="721409" y="142217"/>
                </a:lnTo>
                <a:lnTo>
                  <a:pt x="753311" y="183027"/>
                </a:lnTo>
                <a:lnTo>
                  <a:pt x="781739" y="227896"/>
                </a:lnTo>
                <a:lnTo>
                  <a:pt x="806399" y="276478"/>
                </a:lnTo>
                <a:lnTo>
                  <a:pt x="823943" y="319483"/>
                </a:lnTo>
                <a:lnTo>
                  <a:pt x="838388" y="364078"/>
                </a:lnTo>
                <a:lnTo>
                  <a:pt x="849691" y="409994"/>
                </a:lnTo>
                <a:lnTo>
                  <a:pt x="857815" y="456959"/>
                </a:lnTo>
                <a:lnTo>
                  <a:pt x="862718" y="504703"/>
                </a:lnTo>
                <a:lnTo>
                  <a:pt x="864362" y="552957"/>
                </a:lnTo>
                <a:close/>
              </a:path>
            </a:pathLst>
          </a:custGeom>
          <a:ln w="38159">
            <a:solidFill>
              <a:srgbClr val="EC1B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4948918" y="4994642"/>
            <a:ext cx="902969" cy="1144905"/>
            <a:chOff x="4948918" y="4994642"/>
            <a:chExt cx="902969" cy="1144905"/>
          </a:xfrm>
        </p:grpSpPr>
        <p:sp>
          <p:nvSpPr>
            <p:cNvPr id="43" name="object 43"/>
            <p:cNvSpPr/>
            <p:nvPr/>
          </p:nvSpPr>
          <p:spPr>
            <a:xfrm>
              <a:off x="5112003" y="5796003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5">
                  <a:moveTo>
                    <a:pt x="0" y="0"/>
                  </a:moveTo>
                  <a:lnTo>
                    <a:pt x="539991" y="0"/>
                  </a:lnTo>
                </a:path>
              </a:pathLst>
            </a:custGeom>
            <a:ln w="38159">
              <a:solidFill>
                <a:srgbClr val="61A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67998" y="5013722"/>
              <a:ext cx="864869" cy="1106805"/>
            </a:xfrm>
            <a:custGeom>
              <a:avLst/>
              <a:gdLst/>
              <a:ahLst/>
              <a:cxnLst/>
              <a:rect l="l" t="t" r="r" b="b"/>
              <a:pathLst>
                <a:path w="864870" h="1106804">
                  <a:moveTo>
                    <a:pt x="864362" y="552957"/>
                  </a:moveTo>
                  <a:lnTo>
                    <a:pt x="862718" y="601367"/>
                  </a:lnTo>
                  <a:lnTo>
                    <a:pt x="857815" y="649216"/>
                  </a:lnTo>
                  <a:lnTo>
                    <a:pt x="849691" y="696244"/>
                  </a:lnTo>
                  <a:lnTo>
                    <a:pt x="838388" y="742191"/>
                  </a:lnTo>
                  <a:lnTo>
                    <a:pt x="823943" y="786798"/>
                  </a:lnTo>
                  <a:lnTo>
                    <a:pt x="806399" y="829805"/>
                  </a:lnTo>
                  <a:lnTo>
                    <a:pt x="781739" y="878387"/>
                  </a:lnTo>
                  <a:lnTo>
                    <a:pt x="753311" y="923256"/>
                  </a:lnTo>
                  <a:lnTo>
                    <a:pt x="721409" y="964066"/>
                  </a:lnTo>
                  <a:lnTo>
                    <a:pt x="686327" y="1000468"/>
                  </a:lnTo>
                  <a:lnTo>
                    <a:pt x="648360" y="1032116"/>
                  </a:lnTo>
                  <a:lnTo>
                    <a:pt x="607858" y="1058493"/>
                  </a:lnTo>
                  <a:lnTo>
                    <a:pt x="565643" y="1079219"/>
                  </a:lnTo>
                  <a:lnTo>
                    <a:pt x="522079" y="1094174"/>
                  </a:lnTo>
                  <a:lnTo>
                    <a:pt x="477530" y="1103236"/>
                  </a:lnTo>
                  <a:lnTo>
                    <a:pt x="432358" y="1106284"/>
                  </a:lnTo>
                  <a:lnTo>
                    <a:pt x="387013" y="1103236"/>
                  </a:lnTo>
                  <a:lnTo>
                    <a:pt x="342358" y="1094174"/>
                  </a:lnTo>
                  <a:lnTo>
                    <a:pt x="298741" y="1079219"/>
                  </a:lnTo>
                  <a:lnTo>
                    <a:pt x="256506" y="1058493"/>
                  </a:lnTo>
                  <a:lnTo>
                    <a:pt x="216001" y="1032116"/>
                  </a:lnTo>
                  <a:lnTo>
                    <a:pt x="178034" y="1000468"/>
                  </a:lnTo>
                  <a:lnTo>
                    <a:pt x="142952" y="964066"/>
                  </a:lnTo>
                  <a:lnTo>
                    <a:pt x="111050" y="923256"/>
                  </a:lnTo>
                  <a:lnTo>
                    <a:pt x="82622" y="878387"/>
                  </a:lnTo>
                  <a:lnTo>
                    <a:pt x="57962" y="829805"/>
                  </a:lnTo>
                  <a:lnTo>
                    <a:pt x="40418" y="786798"/>
                  </a:lnTo>
                  <a:lnTo>
                    <a:pt x="25973" y="742191"/>
                  </a:lnTo>
                  <a:lnTo>
                    <a:pt x="14670" y="696244"/>
                  </a:lnTo>
                  <a:lnTo>
                    <a:pt x="6546" y="649216"/>
                  </a:lnTo>
                  <a:lnTo>
                    <a:pt x="1643" y="601367"/>
                  </a:lnTo>
                  <a:lnTo>
                    <a:pt x="0" y="552957"/>
                  </a:lnTo>
                  <a:lnTo>
                    <a:pt x="1643" y="504703"/>
                  </a:lnTo>
                  <a:lnTo>
                    <a:pt x="6546" y="456959"/>
                  </a:lnTo>
                  <a:lnTo>
                    <a:pt x="14670" y="409994"/>
                  </a:lnTo>
                  <a:lnTo>
                    <a:pt x="25973" y="364078"/>
                  </a:lnTo>
                  <a:lnTo>
                    <a:pt x="40418" y="319483"/>
                  </a:lnTo>
                  <a:lnTo>
                    <a:pt x="57962" y="276478"/>
                  </a:lnTo>
                  <a:lnTo>
                    <a:pt x="82622" y="227891"/>
                  </a:lnTo>
                  <a:lnTo>
                    <a:pt x="111050" y="183021"/>
                  </a:lnTo>
                  <a:lnTo>
                    <a:pt x="142952" y="142211"/>
                  </a:lnTo>
                  <a:lnTo>
                    <a:pt x="178034" y="105807"/>
                  </a:lnTo>
                  <a:lnTo>
                    <a:pt x="216001" y="74155"/>
                  </a:lnTo>
                  <a:lnTo>
                    <a:pt x="256506" y="47784"/>
                  </a:lnTo>
                  <a:lnTo>
                    <a:pt x="298741" y="27061"/>
                  </a:lnTo>
                  <a:lnTo>
                    <a:pt x="342358" y="12108"/>
                  </a:lnTo>
                  <a:lnTo>
                    <a:pt x="387013" y="3047"/>
                  </a:lnTo>
                  <a:lnTo>
                    <a:pt x="432358" y="0"/>
                  </a:lnTo>
                  <a:lnTo>
                    <a:pt x="477530" y="3047"/>
                  </a:lnTo>
                  <a:lnTo>
                    <a:pt x="522079" y="12108"/>
                  </a:lnTo>
                  <a:lnTo>
                    <a:pt x="565643" y="27061"/>
                  </a:lnTo>
                  <a:lnTo>
                    <a:pt x="607858" y="47784"/>
                  </a:lnTo>
                  <a:lnTo>
                    <a:pt x="648360" y="74155"/>
                  </a:lnTo>
                  <a:lnTo>
                    <a:pt x="686327" y="105807"/>
                  </a:lnTo>
                  <a:lnTo>
                    <a:pt x="721409" y="142211"/>
                  </a:lnTo>
                  <a:lnTo>
                    <a:pt x="753311" y="183021"/>
                  </a:lnTo>
                  <a:lnTo>
                    <a:pt x="781739" y="227891"/>
                  </a:lnTo>
                  <a:lnTo>
                    <a:pt x="806399" y="276478"/>
                  </a:lnTo>
                  <a:lnTo>
                    <a:pt x="823943" y="319483"/>
                  </a:lnTo>
                  <a:lnTo>
                    <a:pt x="838388" y="364078"/>
                  </a:lnTo>
                  <a:lnTo>
                    <a:pt x="849691" y="409994"/>
                  </a:lnTo>
                  <a:lnTo>
                    <a:pt x="857815" y="456959"/>
                  </a:lnTo>
                  <a:lnTo>
                    <a:pt x="862718" y="504703"/>
                  </a:lnTo>
                  <a:lnTo>
                    <a:pt x="864362" y="552957"/>
                  </a:lnTo>
                  <a:close/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532926" y="4202645"/>
            <a:ext cx="902969" cy="1144905"/>
            <a:chOff x="6532926" y="4202645"/>
            <a:chExt cx="902969" cy="1144905"/>
          </a:xfrm>
        </p:grpSpPr>
        <p:sp>
          <p:nvSpPr>
            <p:cNvPr id="46" name="object 46"/>
            <p:cNvSpPr/>
            <p:nvPr/>
          </p:nvSpPr>
          <p:spPr>
            <a:xfrm>
              <a:off x="6624002" y="5039998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4">
                  <a:moveTo>
                    <a:pt x="0" y="0"/>
                  </a:moveTo>
                  <a:lnTo>
                    <a:pt x="539991" y="0"/>
                  </a:lnTo>
                </a:path>
              </a:pathLst>
            </a:custGeom>
            <a:ln w="38159">
              <a:solidFill>
                <a:srgbClr val="61A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52006" y="4221724"/>
              <a:ext cx="864869" cy="1106805"/>
            </a:xfrm>
            <a:custGeom>
              <a:avLst/>
              <a:gdLst/>
              <a:ahLst/>
              <a:cxnLst/>
              <a:rect l="l" t="t" r="r" b="b"/>
              <a:pathLst>
                <a:path w="864870" h="1106804">
                  <a:moveTo>
                    <a:pt x="864349" y="553313"/>
                  </a:moveTo>
                  <a:lnTo>
                    <a:pt x="862706" y="601572"/>
                  </a:lnTo>
                  <a:lnTo>
                    <a:pt x="857803" y="649318"/>
                  </a:lnTo>
                  <a:lnTo>
                    <a:pt x="849680" y="696282"/>
                  </a:lnTo>
                  <a:lnTo>
                    <a:pt x="838379" y="742195"/>
                  </a:lnTo>
                  <a:lnTo>
                    <a:pt x="823938" y="786788"/>
                  </a:lnTo>
                  <a:lnTo>
                    <a:pt x="806399" y="829792"/>
                  </a:lnTo>
                  <a:lnTo>
                    <a:pt x="781734" y="878379"/>
                  </a:lnTo>
                  <a:lnTo>
                    <a:pt x="753305" y="923250"/>
                  </a:lnTo>
                  <a:lnTo>
                    <a:pt x="721402" y="964060"/>
                  </a:lnTo>
                  <a:lnTo>
                    <a:pt x="686319" y="1000463"/>
                  </a:lnTo>
                  <a:lnTo>
                    <a:pt x="648347" y="1032116"/>
                  </a:lnTo>
                  <a:lnTo>
                    <a:pt x="607845" y="1058493"/>
                  </a:lnTo>
                  <a:lnTo>
                    <a:pt x="565631" y="1079219"/>
                  </a:lnTo>
                  <a:lnTo>
                    <a:pt x="522069" y="1094174"/>
                  </a:lnTo>
                  <a:lnTo>
                    <a:pt x="477524" y="1103236"/>
                  </a:lnTo>
                  <a:lnTo>
                    <a:pt x="432358" y="1106284"/>
                  </a:lnTo>
                  <a:lnTo>
                    <a:pt x="387013" y="1103236"/>
                  </a:lnTo>
                  <a:lnTo>
                    <a:pt x="342358" y="1094174"/>
                  </a:lnTo>
                  <a:lnTo>
                    <a:pt x="298738" y="1079219"/>
                  </a:lnTo>
                  <a:lnTo>
                    <a:pt x="256500" y="1058493"/>
                  </a:lnTo>
                  <a:lnTo>
                    <a:pt x="215988" y="1032116"/>
                  </a:lnTo>
                  <a:lnTo>
                    <a:pt x="178023" y="1000463"/>
                  </a:lnTo>
                  <a:lnTo>
                    <a:pt x="142943" y="964060"/>
                  </a:lnTo>
                  <a:lnTo>
                    <a:pt x="111043" y="923250"/>
                  </a:lnTo>
                  <a:lnTo>
                    <a:pt x="82614" y="878379"/>
                  </a:lnTo>
                  <a:lnTo>
                    <a:pt x="57950" y="829792"/>
                  </a:lnTo>
                  <a:lnTo>
                    <a:pt x="40410" y="786788"/>
                  </a:lnTo>
                  <a:lnTo>
                    <a:pt x="25970" y="742195"/>
                  </a:lnTo>
                  <a:lnTo>
                    <a:pt x="14668" y="696282"/>
                  </a:lnTo>
                  <a:lnTo>
                    <a:pt x="6546" y="649318"/>
                  </a:lnTo>
                  <a:lnTo>
                    <a:pt x="1643" y="601572"/>
                  </a:lnTo>
                  <a:lnTo>
                    <a:pt x="0" y="553313"/>
                  </a:lnTo>
                  <a:lnTo>
                    <a:pt x="1643" y="504909"/>
                  </a:lnTo>
                  <a:lnTo>
                    <a:pt x="6546" y="457064"/>
                  </a:lnTo>
                  <a:lnTo>
                    <a:pt x="14668" y="410038"/>
                  </a:lnTo>
                  <a:lnTo>
                    <a:pt x="25970" y="364092"/>
                  </a:lnTo>
                  <a:lnTo>
                    <a:pt x="40410" y="319485"/>
                  </a:lnTo>
                  <a:lnTo>
                    <a:pt x="57950" y="276479"/>
                  </a:lnTo>
                  <a:lnTo>
                    <a:pt x="82614" y="227891"/>
                  </a:lnTo>
                  <a:lnTo>
                    <a:pt x="111043" y="183021"/>
                  </a:lnTo>
                  <a:lnTo>
                    <a:pt x="142943" y="142211"/>
                  </a:lnTo>
                  <a:lnTo>
                    <a:pt x="178023" y="105807"/>
                  </a:lnTo>
                  <a:lnTo>
                    <a:pt x="215988" y="74155"/>
                  </a:lnTo>
                  <a:lnTo>
                    <a:pt x="256500" y="47779"/>
                  </a:lnTo>
                  <a:lnTo>
                    <a:pt x="298738" y="27056"/>
                  </a:lnTo>
                  <a:lnTo>
                    <a:pt x="342358" y="12105"/>
                  </a:lnTo>
                  <a:lnTo>
                    <a:pt x="387013" y="3046"/>
                  </a:lnTo>
                  <a:lnTo>
                    <a:pt x="432358" y="0"/>
                  </a:lnTo>
                  <a:lnTo>
                    <a:pt x="477524" y="3046"/>
                  </a:lnTo>
                  <a:lnTo>
                    <a:pt x="522069" y="12105"/>
                  </a:lnTo>
                  <a:lnTo>
                    <a:pt x="565631" y="27056"/>
                  </a:lnTo>
                  <a:lnTo>
                    <a:pt x="607845" y="47779"/>
                  </a:lnTo>
                  <a:lnTo>
                    <a:pt x="648347" y="74155"/>
                  </a:lnTo>
                  <a:lnTo>
                    <a:pt x="686319" y="105807"/>
                  </a:lnTo>
                  <a:lnTo>
                    <a:pt x="721402" y="142211"/>
                  </a:lnTo>
                  <a:lnTo>
                    <a:pt x="753305" y="183021"/>
                  </a:lnTo>
                  <a:lnTo>
                    <a:pt x="781734" y="227891"/>
                  </a:lnTo>
                  <a:lnTo>
                    <a:pt x="806399" y="276479"/>
                  </a:lnTo>
                  <a:lnTo>
                    <a:pt x="823938" y="319483"/>
                  </a:lnTo>
                  <a:lnTo>
                    <a:pt x="838379" y="364078"/>
                  </a:lnTo>
                  <a:lnTo>
                    <a:pt x="849680" y="409994"/>
                  </a:lnTo>
                  <a:lnTo>
                    <a:pt x="857803" y="456959"/>
                  </a:lnTo>
                  <a:lnTo>
                    <a:pt x="862706" y="504703"/>
                  </a:lnTo>
                  <a:lnTo>
                    <a:pt x="864349" y="552958"/>
                  </a:lnTo>
                  <a:lnTo>
                    <a:pt x="864349" y="553313"/>
                  </a:lnTo>
                  <a:close/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112</a:t>
            </a:fld>
            <a:endParaRPr spc="-25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F8E137-93DD-AC17-CF25-536D52C70EDD}"/>
              </a:ext>
            </a:extLst>
          </p:cNvPr>
          <p:cNvGrpSpPr/>
          <p:nvPr/>
        </p:nvGrpSpPr>
        <p:grpSpPr>
          <a:xfrm>
            <a:off x="1331511" y="5862788"/>
            <a:ext cx="3536925" cy="600674"/>
            <a:chOff x="1396212" y="6088295"/>
            <a:chExt cx="3536925" cy="600674"/>
          </a:xfrm>
        </p:grpSpPr>
        <p:sp>
          <p:nvSpPr>
            <p:cNvPr id="51" name="object 17">
              <a:extLst>
                <a:ext uri="{FF2B5EF4-FFF2-40B4-BE49-F238E27FC236}">
                  <a16:creationId xmlns:a16="http://schemas.microsoft.com/office/drawing/2014/main" id="{07945B84-28D7-72B2-DE6A-7ADE1DC48E95}"/>
                </a:ext>
              </a:extLst>
            </p:cNvPr>
            <p:cNvSpPr txBox="1"/>
            <p:nvPr/>
          </p:nvSpPr>
          <p:spPr>
            <a:xfrm>
              <a:off x="4348937" y="6126103"/>
              <a:ext cx="584200" cy="48133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3000" spc="120" dirty="0">
                  <a:solidFill>
                    <a:srgbClr val="BFBFBF"/>
                  </a:solidFill>
                  <a:latin typeface="Cambria"/>
                  <a:cs typeface="Cambria"/>
                </a:rPr>
                <a:t>)</a:t>
              </a:r>
              <a:endParaRPr sz="3000" dirty="0">
                <a:latin typeface="Times New Roman"/>
                <a:cs typeface="Times New Roman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05D3C64-3127-C73C-6E7C-1271B87D03A1}"/>
                </a:ext>
              </a:extLst>
            </p:cNvPr>
            <p:cNvGrpSpPr/>
            <p:nvPr/>
          </p:nvGrpSpPr>
          <p:grpSpPr>
            <a:xfrm>
              <a:off x="1396212" y="6088295"/>
              <a:ext cx="2969349" cy="600674"/>
              <a:chOff x="1396212" y="6088295"/>
              <a:chExt cx="2969349" cy="600674"/>
            </a:xfrm>
          </p:grpSpPr>
          <p:sp>
            <p:nvSpPr>
              <p:cNvPr id="49" name="object 15">
                <a:extLst>
                  <a:ext uri="{FF2B5EF4-FFF2-40B4-BE49-F238E27FC236}">
                    <a16:creationId xmlns:a16="http://schemas.microsoft.com/office/drawing/2014/main" id="{9762A716-2555-59D2-C7EF-1C21A7FCD75E}"/>
                  </a:ext>
                </a:extLst>
              </p:cNvPr>
              <p:cNvSpPr txBox="1"/>
              <p:nvPr/>
            </p:nvSpPr>
            <p:spPr>
              <a:xfrm>
                <a:off x="1396212" y="6112706"/>
                <a:ext cx="2660650" cy="49784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907415" algn="l"/>
                    <a:tab pos="2127250" algn="l"/>
                  </a:tabLst>
                </a:pPr>
                <a:r>
                  <a:rPr sz="3000" spc="-20" dirty="0">
                    <a:solidFill>
                      <a:srgbClr val="BFBFBF"/>
                    </a:solidFill>
                    <a:latin typeface="Cambria"/>
                    <a:cs typeface="Cambria"/>
                  </a:rPr>
                  <a:t>(</a:t>
                </a:r>
                <a:r>
                  <a:rPr sz="3000" spc="-20" dirty="0">
                    <a:solidFill>
                      <a:srgbClr val="BFBFBF"/>
                    </a:solidFill>
                    <a:latin typeface="Times New Roman"/>
                    <a:cs typeface="Times New Roman"/>
                  </a:rPr>
                  <a:t>2</a:t>
                </a:r>
                <a:r>
                  <a:rPr sz="3000" spc="-20" dirty="0">
                    <a:solidFill>
                      <a:srgbClr val="BFBFBF"/>
                    </a:solidFill>
                    <a:latin typeface="Cambria"/>
                    <a:cs typeface="Cambria"/>
                  </a:rPr>
                  <a:t>(</a:t>
                </a:r>
                <a:r>
                  <a:rPr sz="3100" i="1" spc="-20" dirty="0">
                    <a:solidFill>
                      <a:srgbClr val="BFBFBF"/>
                    </a:solidFill>
                    <a:latin typeface="Meiryo UI"/>
                    <a:cs typeface="Meiryo UI"/>
                  </a:rPr>
                  <a:t>θ</a:t>
                </a:r>
                <a:r>
                  <a:rPr sz="3100" i="1" dirty="0">
                    <a:solidFill>
                      <a:srgbClr val="BFBFBF"/>
                    </a:solidFill>
                    <a:latin typeface="Meiryo UI"/>
                    <a:cs typeface="Meiryo UI"/>
                  </a:rPr>
                  <a:t>	</a:t>
                </a:r>
                <a:r>
                  <a:rPr sz="3000" spc="-10" dirty="0">
                    <a:solidFill>
                      <a:srgbClr val="BFBFBF"/>
                    </a:solidFill>
                    <a:latin typeface="Cambria"/>
                    <a:cs typeface="Cambria"/>
                  </a:rPr>
                  <a:t>+</a:t>
                </a:r>
                <a:r>
                  <a:rPr sz="3100" i="1" spc="-10" dirty="0">
                    <a:solidFill>
                      <a:srgbClr val="BFBFBF"/>
                    </a:solidFill>
                    <a:latin typeface="Meiryo UI"/>
                    <a:cs typeface="Meiryo UI"/>
                  </a:rPr>
                  <a:t>θ</a:t>
                </a:r>
                <a:r>
                  <a:rPr sz="3100" i="1" spc="-254" dirty="0">
                    <a:solidFill>
                      <a:srgbClr val="BFBFBF"/>
                    </a:solidFill>
                    <a:latin typeface="Meiryo UI"/>
                    <a:cs typeface="Meiryo UI"/>
                  </a:rPr>
                  <a:t> </a:t>
                </a:r>
                <a:r>
                  <a:rPr sz="3000" spc="290" dirty="0">
                    <a:solidFill>
                      <a:srgbClr val="BFBFBF"/>
                    </a:solidFill>
                    <a:latin typeface="Cambria"/>
                    <a:cs typeface="Cambria"/>
                  </a:rPr>
                  <a:t>⋅</a:t>
                </a:r>
                <a:r>
                  <a:rPr sz="3000" i="1" spc="290" dirty="0">
                    <a:solidFill>
                      <a:srgbClr val="BFBFBF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sz="3000" i="1" dirty="0">
                    <a:solidFill>
                      <a:srgbClr val="BFBFBF"/>
                    </a:solidFill>
                    <a:latin typeface="Times New Roman"/>
                    <a:cs typeface="Times New Roman"/>
                  </a:rPr>
                  <a:t>	</a:t>
                </a:r>
                <a:r>
                  <a:rPr sz="3000" spc="710" dirty="0">
                    <a:solidFill>
                      <a:srgbClr val="BFBFBF"/>
                    </a:solidFill>
                    <a:latin typeface="Cambria"/>
                    <a:cs typeface="Cambria"/>
                  </a:rPr>
                  <a:t>−</a:t>
                </a:r>
                <a:r>
                  <a:rPr sz="3000" spc="-270" dirty="0">
                    <a:solidFill>
                      <a:srgbClr val="BFBFBF"/>
                    </a:solidFill>
                    <a:latin typeface="Cambria"/>
                    <a:cs typeface="Cambria"/>
                  </a:rPr>
                  <a:t> </a:t>
                </a:r>
                <a:r>
                  <a:rPr sz="3000" i="1" spc="-50" dirty="0">
                    <a:solidFill>
                      <a:srgbClr val="BFBFBF"/>
                    </a:solidFill>
                    <a:latin typeface="Times New Roman"/>
                    <a:cs typeface="Times New Roman"/>
                  </a:rPr>
                  <a:t>y</a:t>
                </a:r>
                <a:endParaRPr sz="30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50" name="object 16">
                <a:extLst>
                  <a:ext uri="{FF2B5EF4-FFF2-40B4-BE49-F238E27FC236}">
                    <a16:creationId xmlns:a16="http://schemas.microsoft.com/office/drawing/2014/main" id="{788357A9-919D-E676-127B-A92B822B409F}"/>
                  </a:ext>
                </a:extLst>
              </p:cNvPr>
              <p:cNvSpPr txBox="1"/>
              <p:nvPr/>
            </p:nvSpPr>
            <p:spPr>
              <a:xfrm>
                <a:off x="3214941" y="6088295"/>
                <a:ext cx="1150620" cy="298450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35"/>
                  </a:spcBef>
                  <a:tabLst>
                    <a:tab pos="850265" algn="l"/>
                  </a:tabLst>
                </a:pPr>
                <a:r>
                  <a:rPr sz="1750" spc="-25" dirty="0">
                    <a:solidFill>
                      <a:srgbClr val="BFBFBF"/>
                    </a:solidFill>
                    <a:latin typeface="Cambria"/>
                    <a:cs typeface="Cambria"/>
                  </a:rPr>
                  <a:t>(</a:t>
                </a:r>
                <a:r>
                  <a:rPr sz="1750" spc="-25" dirty="0">
                    <a:solidFill>
                      <a:srgbClr val="BFBFBF"/>
                    </a:solidFill>
                    <a:latin typeface="Times New Roman"/>
                    <a:cs typeface="Times New Roman"/>
                  </a:rPr>
                  <a:t>1</a:t>
                </a:r>
                <a:r>
                  <a:rPr sz="1750" spc="-25" dirty="0">
                    <a:solidFill>
                      <a:srgbClr val="BFBFBF"/>
                    </a:solidFill>
                    <a:latin typeface="Cambria"/>
                    <a:cs typeface="Cambria"/>
                  </a:rPr>
                  <a:t>)</a:t>
                </a:r>
                <a:r>
                  <a:rPr sz="1750" dirty="0">
                    <a:solidFill>
                      <a:srgbClr val="BFBFBF"/>
                    </a:solidFill>
                    <a:latin typeface="Cambria"/>
                    <a:cs typeface="Cambria"/>
                  </a:rPr>
                  <a:t>	</a:t>
                </a:r>
                <a:r>
                  <a:rPr sz="1750" spc="-25" dirty="0">
                    <a:solidFill>
                      <a:srgbClr val="BFBFBF"/>
                    </a:solidFill>
                    <a:latin typeface="Cambria"/>
                    <a:cs typeface="Cambria"/>
                  </a:rPr>
                  <a:t>(</a:t>
                </a:r>
                <a:r>
                  <a:rPr sz="1750" spc="-25" dirty="0">
                    <a:solidFill>
                      <a:srgbClr val="BFBFBF"/>
                    </a:solidFill>
                    <a:latin typeface="Times New Roman"/>
                    <a:cs typeface="Times New Roman"/>
                  </a:rPr>
                  <a:t>1</a:t>
                </a:r>
                <a:r>
                  <a:rPr sz="1750" spc="-25" dirty="0">
                    <a:solidFill>
                      <a:srgbClr val="BFBFBF"/>
                    </a:solidFill>
                    <a:latin typeface="Cambria"/>
                    <a:cs typeface="Cambria"/>
                  </a:rPr>
                  <a:t>)</a:t>
                </a:r>
                <a:endParaRPr sz="1750">
                  <a:latin typeface="Cambria"/>
                  <a:cs typeface="Cambria"/>
                </a:endParaRPr>
              </a:p>
            </p:txBody>
          </p:sp>
          <p:sp>
            <p:nvSpPr>
              <p:cNvPr id="52" name="object 14">
                <a:extLst>
                  <a:ext uri="{FF2B5EF4-FFF2-40B4-BE49-F238E27FC236}">
                    <a16:creationId xmlns:a16="http://schemas.microsoft.com/office/drawing/2014/main" id="{C89353FA-3905-72F6-80C4-71562FC71D56}"/>
                  </a:ext>
                </a:extLst>
              </p:cNvPr>
              <p:cNvSpPr txBox="1"/>
              <p:nvPr/>
            </p:nvSpPr>
            <p:spPr>
              <a:xfrm>
                <a:off x="2085293" y="6390519"/>
                <a:ext cx="757555" cy="298450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35"/>
                  </a:spcBef>
                  <a:tabLst>
                    <a:tab pos="630555" algn="l"/>
                  </a:tabLst>
                </a:pPr>
                <a:r>
                  <a:rPr sz="1750" spc="-50" dirty="0">
                    <a:solidFill>
                      <a:srgbClr val="BFBFBF"/>
                    </a:solidFill>
                    <a:latin typeface="Times New Roman"/>
                    <a:cs typeface="Times New Roman"/>
                  </a:rPr>
                  <a:t>0</a:t>
                </a:r>
                <a:r>
                  <a:rPr sz="1750" dirty="0">
                    <a:solidFill>
                      <a:srgbClr val="BFBFBF"/>
                    </a:solidFill>
                    <a:latin typeface="Times New Roman"/>
                    <a:cs typeface="Times New Roman"/>
                  </a:rPr>
                  <a:t>	</a:t>
                </a:r>
                <a:r>
                  <a:rPr sz="1750" spc="-50" dirty="0">
                    <a:solidFill>
                      <a:srgbClr val="BFBFBF"/>
                    </a:solidFill>
                    <a:latin typeface="Times New Roman"/>
                    <a:cs typeface="Times New Roman"/>
                  </a:rPr>
                  <a:t>1</a:t>
                </a:r>
                <a:endParaRPr sz="1750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55" name="Right Brace 54">
            <a:extLst>
              <a:ext uri="{FF2B5EF4-FFF2-40B4-BE49-F238E27FC236}">
                <a16:creationId xmlns:a16="http://schemas.microsoft.com/office/drawing/2014/main" id="{AA202CA4-2C0E-5DF7-7277-D4E9173BCAC5}"/>
              </a:ext>
            </a:extLst>
          </p:cNvPr>
          <p:cNvSpPr/>
          <p:nvPr/>
        </p:nvSpPr>
        <p:spPr>
          <a:xfrm rot="5400000">
            <a:off x="3022286" y="6190402"/>
            <a:ext cx="209564" cy="579197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F08EF1AD-0B8C-23F8-F862-36974D5FB9C2}"/>
              </a:ext>
            </a:extLst>
          </p:cNvPr>
          <p:cNvSpPr/>
          <p:nvPr/>
        </p:nvSpPr>
        <p:spPr>
          <a:xfrm rot="5400000">
            <a:off x="3839313" y="6224634"/>
            <a:ext cx="209564" cy="579197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59388773-83A9-0B5D-FAC7-3ADBAB440078}"/>
              </a:ext>
            </a:extLst>
          </p:cNvPr>
          <p:cNvSpPr/>
          <p:nvPr/>
        </p:nvSpPr>
        <p:spPr>
          <a:xfrm rot="5400000">
            <a:off x="1897957" y="6268472"/>
            <a:ext cx="209564" cy="579197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405384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derivative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theta1: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5960" y="2621524"/>
            <a:ext cx="639445" cy="18415"/>
          </a:xfrm>
          <a:custGeom>
            <a:avLst/>
            <a:gdLst/>
            <a:ahLst/>
            <a:cxnLst/>
            <a:rect l="l" t="t" r="r" b="b"/>
            <a:pathLst>
              <a:path w="639444" h="18414">
                <a:moveTo>
                  <a:pt x="639356" y="0"/>
                </a:moveTo>
                <a:lnTo>
                  <a:pt x="0" y="0"/>
                </a:lnTo>
                <a:lnTo>
                  <a:pt x="0" y="18364"/>
                </a:lnTo>
                <a:lnTo>
                  <a:pt x="639356" y="18364"/>
                </a:lnTo>
                <a:lnTo>
                  <a:pt x="63935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6224" y="2181863"/>
            <a:ext cx="676910" cy="845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" algn="ctr">
              <a:lnSpc>
                <a:spcPts val="3175"/>
              </a:lnSpc>
              <a:spcBef>
                <a:spcPts val="90"/>
              </a:spcBef>
            </a:pP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endParaRPr sz="3000">
              <a:latin typeface="Cambria"/>
              <a:cs typeface="Cambria"/>
            </a:endParaRPr>
          </a:p>
          <a:p>
            <a:pPr algn="ctr">
              <a:lnSpc>
                <a:spcPts val="3295"/>
              </a:lnSpc>
            </a:pPr>
            <a:r>
              <a:rPr sz="3000" spc="-13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3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113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12024" y="2329743"/>
            <a:ext cx="17792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6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6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89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7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8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1533" y="2124611"/>
            <a:ext cx="2825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u="sng" spc="-23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64866" y="2600899"/>
            <a:ext cx="5207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6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7466" y="282985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4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4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43415" y="2057657"/>
            <a:ext cx="464184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95622" y="2564083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38422" y="2343140"/>
            <a:ext cx="246126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49605" algn="l"/>
                <a:tab pos="1250950" algn="l"/>
                <a:tab pos="2165350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60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3000" spc="-18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)⋅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9137" y="2305332"/>
            <a:ext cx="18745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26465" algn="l"/>
                <a:tab pos="162179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57976" y="2343140"/>
            <a:ext cx="5829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005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1140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4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232156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function: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3167548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3008417"/>
            <a:ext cx="651446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derivatives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descent: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605" y="4025522"/>
            <a:ext cx="647065" cy="18415"/>
          </a:xfrm>
          <a:custGeom>
            <a:avLst/>
            <a:gdLst/>
            <a:ahLst/>
            <a:cxnLst/>
            <a:rect l="l" t="t" r="r" b="b"/>
            <a:pathLst>
              <a:path w="647065" h="18414">
                <a:moveTo>
                  <a:pt x="646557" y="0"/>
                </a:moveTo>
                <a:lnTo>
                  <a:pt x="0" y="0"/>
                </a:lnTo>
                <a:lnTo>
                  <a:pt x="0" y="18364"/>
                </a:lnTo>
                <a:lnTo>
                  <a:pt x="646557" y="18364"/>
                </a:lnTo>
                <a:lnTo>
                  <a:pt x="646557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6224" y="3585137"/>
            <a:ext cx="676910" cy="845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ts val="3175"/>
              </a:lnSpc>
              <a:spcBef>
                <a:spcPts val="90"/>
              </a:spcBef>
            </a:pP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endParaRPr sz="3000">
              <a:latin typeface="Cambria"/>
              <a:cs typeface="Cambria"/>
            </a:endParaRPr>
          </a:p>
          <a:p>
            <a:pPr algn="ctr">
              <a:lnSpc>
                <a:spcPts val="3295"/>
              </a:lnSpc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84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2464" y="3734465"/>
            <a:ext cx="17780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5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30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204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80906" y="3527898"/>
            <a:ext cx="27178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u="sng" spc="-32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73857" y="4004173"/>
            <a:ext cx="521334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52063" y="3462023"/>
            <a:ext cx="464184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47414" y="3747862"/>
            <a:ext cx="36766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71416" y="3968449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27462" y="3557057"/>
            <a:ext cx="171958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4500" spc="-217" baseline="-27777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4500" spc="-480" baseline="-2777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4500" i="1" spc="172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1750" spc="114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114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14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172" baseline="-27777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4500" spc="-247" baseline="-2777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4500" i="1" spc="-30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175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-30" baseline="-27777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4500" baseline="-27777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3294" y="2545096"/>
            <a:ext cx="6724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610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817" y="2284094"/>
            <a:ext cx="1726564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3750" algn="l"/>
              </a:tabLst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3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10698" y="2518363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52304" y="2297420"/>
            <a:ext cx="211518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552450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29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229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229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3000" spc="-24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2625" spc="-15" baseline="47619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2625" i="1" spc="-15" baseline="47619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2625" spc="-15" baseline="47619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2625" spc="-15" baseline="47619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2625" baseline="4761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48063" y="3680820"/>
            <a:ext cx="24447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15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232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72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7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6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44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5960" y="5033521"/>
            <a:ext cx="639445" cy="18415"/>
          </a:xfrm>
          <a:custGeom>
            <a:avLst/>
            <a:gdLst/>
            <a:ahLst/>
            <a:cxnLst/>
            <a:rect l="l" t="t" r="r" b="b"/>
            <a:pathLst>
              <a:path w="639444" h="18414">
                <a:moveTo>
                  <a:pt x="639356" y="0"/>
                </a:moveTo>
                <a:lnTo>
                  <a:pt x="0" y="0"/>
                </a:lnTo>
                <a:lnTo>
                  <a:pt x="0" y="18364"/>
                </a:lnTo>
                <a:lnTo>
                  <a:pt x="639356" y="18364"/>
                </a:lnTo>
                <a:lnTo>
                  <a:pt x="63935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26224" y="4593491"/>
            <a:ext cx="676910" cy="845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" algn="ctr">
              <a:lnSpc>
                <a:spcPts val="3175"/>
              </a:lnSpc>
              <a:spcBef>
                <a:spcPts val="90"/>
              </a:spcBef>
            </a:pP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endParaRPr sz="3000">
              <a:latin typeface="Cambria"/>
              <a:cs typeface="Cambria"/>
            </a:endParaRPr>
          </a:p>
          <a:p>
            <a:pPr algn="ctr">
              <a:lnSpc>
                <a:spcPts val="3295"/>
              </a:lnSpc>
            </a:pPr>
            <a:r>
              <a:rPr sz="3000" spc="-13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3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114</a:t>
            </a:fld>
            <a:endParaRPr spc="-25" dirty="0"/>
          </a:p>
        </p:txBody>
      </p:sp>
      <p:sp>
        <p:nvSpPr>
          <p:cNvPr id="29" name="object 29"/>
          <p:cNvSpPr txBox="1"/>
          <p:nvPr/>
        </p:nvSpPr>
        <p:spPr>
          <a:xfrm>
            <a:off x="1012024" y="4742819"/>
            <a:ext cx="17792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6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6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89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7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8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71533" y="4536252"/>
            <a:ext cx="2825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u="sng" spc="-23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43415" y="4638145"/>
            <a:ext cx="464184" cy="690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64866" y="5012540"/>
            <a:ext cx="5207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6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47466" y="5241496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4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4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6457" y="4233142"/>
            <a:ext cx="320675" cy="5359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985"/>
              </a:lnSpc>
              <a:spcBef>
                <a:spcPts val="135"/>
              </a:spcBef>
            </a:pPr>
            <a:r>
              <a:rPr sz="1750" spc="20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0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  <a:p>
            <a:pPr marL="32384">
              <a:lnSpc>
                <a:spcPts val="1985"/>
              </a:lnSpc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95622" y="4975724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38422" y="4756217"/>
            <a:ext cx="246126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49605" algn="l"/>
                <a:tab pos="1250950" algn="l"/>
                <a:tab pos="2165350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60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3000" spc="-18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)⋅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29137" y="4718053"/>
            <a:ext cx="18745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26465" algn="l"/>
                <a:tab pos="162179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57976" y="4756217"/>
            <a:ext cx="5829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005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1140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4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232156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function: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3167548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3008417"/>
            <a:ext cx="424116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descent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update: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369417" y="2284094"/>
            <a:ext cx="1777364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0698" y="2518363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52304" y="2297420"/>
            <a:ext cx="211518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552450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29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229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229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3000" spc="-24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2625" spc="-15" baseline="47619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2625" i="1" spc="-15" baseline="47619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2625" spc="-15" baseline="47619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-1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2625" spc="-15" baseline="47619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2625" baseline="47619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48063" y="3680820"/>
            <a:ext cx="24447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15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232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72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7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6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44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8416" y="3734465"/>
            <a:ext cx="16878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17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11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100" i="1" spc="114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3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25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100" i="1" spc="250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28494" y="3585137"/>
            <a:ext cx="67246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59130" algn="l"/>
              </a:tabLst>
            </a:pPr>
            <a:r>
              <a:rPr sz="3000" u="heavy" spc="10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3000" u="heavy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3000" u="heavy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21814" y="3933537"/>
            <a:ext cx="6851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spc="-13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3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3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17698" y="3734465"/>
            <a:ext cx="24549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4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6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6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3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569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38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62664" y="3581823"/>
            <a:ext cx="2654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i="1" u="heavy" spc="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Meiryo UI"/>
                <a:cs typeface="Meiryo UI"/>
              </a:rPr>
              <a:t>α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45900" y="4004173"/>
            <a:ext cx="53086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14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89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462" y="3462023"/>
            <a:ext cx="464184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525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9825" y="3747862"/>
            <a:ext cx="36766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52463" y="3968449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08863" y="3557057"/>
            <a:ext cx="171958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4500" spc="195" baseline="-27777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4500" i="1" spc="195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1750" spc="13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13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3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195" baseline="-27777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4500" spc="-397" baseline="-2777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4500" i="1" spc="-30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175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-30" baseline="-27777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4500" baseline="-27777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8416" y="4742819"/>
            <a:ext cx="166878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9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12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8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100" i="1" spc="8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9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33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22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100" i="1" spc="225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84019" y="4593491"/>
            <a:ext cx="716915" cy="845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3175"/>
              </a:lnSpc>
              <a:spcBef>
                <a:spcPts val="90"/>
              </a:spcBef>
              <a:tabLst>
                <a:tab pos="676910" algn="l"/>
              </a:tabLst>
            </a:pPr>
            <a:r>
              <a:rPr sz="3000" u="heavy" spc="11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3000" u="heavy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∂</a:t>
            </a:r>
            <a:r>
              <a:rPr sz="3000" u="heavy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mbria"/>
                <a:cs typeface="Cambria"/>
              </a:rPr>
              <a:t>	</a:t>
            </a:r>
            <a:endParaRPr sz="3000">
              <a:latin typeface="Cambria"/>
              <a:cs typeface="Cambria"/>
            </a:endParaRPr>
          </a:p>
          <a:p>
            <a:pPr marL="66675">
              <a:lnSpc>
                <a:spcPts val="3295"/>
              </a:lnSpc>
            </a:pPr>
            <a:r>
              <a:rPr sz="3000" spc="-140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98623" y="4742819"/>
            <a:ext cx="24447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8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0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0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8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5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5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5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37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33505" y="4589098"/>
            <a:ext cx="2654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i="1" u="heavy" spc="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Meiryo UI"/>
                <a:cs typeface="Meiryo UI"/>
              </a:rPr>
              <a:t>α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95302" y="4638145"/>
            <a:ext cx="464184" cy="690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18176" y="5012540"/>
            <a:ext cx="52959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13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00776" y="5241496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4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4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28500" y="4233142"/>
            <a:ext cx="330200" cy="5359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985"/>
              </a:lnSpc>
              <a:spcBef>
                <a:spcPts val="135"/>
              </a:spcBef>
            </a:pPr>
            <a:r>
              <a:rPr sz="1750" spc="24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4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  <a:p>
            <a:pPr marL="22860">
              <a:lnSpc>
                <a:spcPts val="1985"/>
              </a:lnSpc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47866" y="4975724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90666" y="4756217"/>
            <a:ext cx="246126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59765" algn="l"/>
                <a:tab pos="1250315" algn="l"/>
                <a:tab pos="2164715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65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3000" spc="-18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)⋅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81025" y="4718053"/>
            <a:ext cx="18745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26465" algn="l"/>
                <a:tab pos="162306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09863" y="4756217"/>
            <a:ext cx="5842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1959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792220">
              <a:lnSpc>
                <a:spcPct val="100000"/>
              </a:lnSpc>
              <a:spcBef>
                <a:spcPts val="11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about</a:t>
            </a:r>
            <a:r>
              <a:rPr spc="-10" dirty="0"/>
              <a:t> </a:t>
            </a:r>
            <a:r>
              <a:rPr spc="-25" dirty="0">
                <a:latin typeface="Segoe UI"/>
                <a:cs typeface="Segoe UI"/>
              </a:rPr>
              <a:t>α</a:t>
            </a:r>
            <a:r>
              <a:rPr spc="-2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678624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so-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called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hyperparameter.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302" y="6119461"/>
            <a:ext cx="16878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16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11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100" i="1" spc="1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9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3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25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100" i="1" spc="250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09724" y="6410886"/>
            <a:ext cx="647065" cy="18415"/>
          </a:xfrm>
          <a:custGeom>
            <a:avLst/>
            <a:gdLst/>
            <a:ahLst/>
            <a:cxnLst/>
            <a:rect l="l" t="t" r="r" b="b"/>
            <a:pathLst>
              <a:path w="647064" h="18414">
                <a:moveTo>
                  <a:pt x="646557" y="0"/>
                </a:moveTo>
                <a:lnTo>
                  <a:pt x="0" y="0"/>
                </a:lnTo>
                <a:lnTo>
                  <a:pt x="0" y="18351"/>
                </a:lnTo>
                <a:lnTo>
                  <a:pt x="646557" y="18351"/>
                </a:lnTo>
                <a:lnTo>
                  <a:pt x="646557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90700" y="5971581"/>
            <a:ext cx="685165" cy="845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3170"/>
              </a:lnSpc>
              <a:spcBef>
                <a:spcPts val="90"/>
              </a:spcBef>
            </a:pP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endParaRPr sz="3000">
              <a:latin typeface="Cambria"/>
              <a:cs typeface="Cambria"/>
            </a:endParaRPr>
          </a:p>
          <a:p>
            <a:pPr algn="ctr">
              <a:lnSpc>
                <a:spcPts val="3290"/>
              </a:lnSpc>
            </a:pPr>
            <a:r>
              <a:rPr sz="3000" spc="-13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3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3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6583" y="6119461"/>
            <a:ext cx="24549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4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6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6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5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569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38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1536" y="5966820"/>
            <a:ext cx="2654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nl-NL" sz="3100" i="1" u="heavy" spc="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Meiryo UI"/>
                <a:cs typeface="Meiryo UI"/>
              </a:rPr>
              <a:t>α</a:t>
            </a:r>
            <a:endParaRPr sz="3100" dirty="0">
              <a:latin typeface="Meiryo UI"/>
              <a:cs typeface="Meiryo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4785" y="6389182"/>
            <a:ext cx="52959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13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3334" y="5847375"/>
            <a:ext cx="464184" cy="8585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525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87263" y="6132858"/>
            <a:ext cx="36957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1336" y="6353445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77736" y="5942422"/>
            <a:ext cx="171958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4500" spc="195" baseline="-27777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4500" i="1" spc="195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1750" spc="13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13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3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195" baseline="-27777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4500" spc="-405" baseline="-2777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4500" i="1" spc="-30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175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-30" baseline="-27777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4500" baseline="-27777"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34770" y="6119638"/>
            <a:ext cx="360680" cy="576580"/>
          </a:xfrm>
          <a:custGeom>
            <a:avLst/>
            <a:gdLst/>
            <a:ahLst/>
            <a:cxnLst/>
            <a:rect l="l" t="t" r="r" b="b"/>
            <a:pathLst>
              <a:path w="360680" h="576579">
                <a:moveTo>
                  <a:pt x="360362" y="288366"/>
                </a:moveTo>
                <a:lnTo>
                  <a:pt x="354241" y="362792"/>
                </a:lnTo>
                <a:lnTo>
                  <a:pt x="336232" y="432371"/>
                </a:lnTo>
                <a:lnTo>
                  <a:pt x="307614" y="491851"/>
                </a:lnTo>
                <a:lnTo>
                  <a:pt x="270357" y="537845"/>
                </a:lnTo>
                <a:lnTo>
                  <a:pt x="226845" y="566553"/>
                </a:lnTo>
                <a:lnTo>
                  <a:pt x="180352" y="576364"/>
                </a:lnTo>
                <a:lnTo>
                  <a:pt x="156720" y="573888"/>
                </a:lnTo>
                <a:lnTo>
                  <a:pt x="111202" y="554493"/>
                </a:lnTo>
                <a:lnTo>
                  <a:pt x="70385" y="516703"/>
                </a:lnTo>
                <a:lnTo>
                  <a:pt x="37244" y="463628"/>
                </a:lnTo>
                <a:lnTo>
                  <a:pt x="13667" y="398424"/>
                </a:lnTo>
                <a:lnTo>
                  <a:pt x="1541" y="325949"/>
                </a:lnTo>
                <a:lnTo>
                  <a:pt x="0" y="288366"/>
                </a:lnTo>
                <a:lnTo>
                  <a:pt x="1541" y="250570"/>
                </a:lnTo>
                <a:lnTo>
                  <a:pt x="13667" y="177950"/>
                </a:lnTo>
                <a:lnTo>
                  <a:pt x="37244" y="112740"/>
                </a:lnTo>
                <a:lnTo>
                  <a:pt x="70385" y="59660"/>
                </a:lnTo>
                <a:lnTo>
                  <a:pt x="111202" y="21870"/>
                </a:lnTo>
                <a:lnTo>
                  <a:pt x="156720" y="2475"/>
                </a:lnTo>
                <a:lnTo>
                  <a:pt x="180352" y="0"/>
                </a:lnTo>
                <a:lnTo>
                  <a:pt x="203786" y="2475"/>
                </a:lnTo>
                <a:lnTo>
                  <a:pt x="249159" y="21870"/>
                </a:lnTo>
                <a:lnTo>
                  <a:pt x="289964" y="59660"/>
                </a:lnTo>
                <a:lnTo>
                  <a:pt x="323105" y="112740"/>
                </a:lnTo>
                <a:lnTo>
                  <a:pt x="346689" y="177950"/>
                </a:lnTo>
                <a:lnTo>
                  <a:pt x="358821" y="250570"/>
                </a:lnTo>
                <a:lnTo>
                  <a:pt x="360362" y="288366"/>
                </a:lnTo>
                <a:close/>
              </a:path>
            </a:pathLst>
          </a:custGeom>
          <a:ln w="29159">
            <a:solidFill>
              <a:srgbClr val="A954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97385" y="6644309"/>
            <a:ext cx="33020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45"/>
              </a:lnSpc>
            </a:pPr>
            <a:r>
              <a:rPr sz="1750" spc="24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4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116</a:t>
            </a:fld>
            <a:endParaRPr spc="-25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792220">
              <a:lnSpc>
                <a:spcPct val="100000"/>
              </a:lnSpc>
              <a:spcBef>
                <a:spcPts val="11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about</a:t>
            </a:r>
            <a:r>
              <a:rPr spc="-10" dirty="0"/>
              <a:t> </a:t>
            </a:r>
            <a:r>
              <a:rPr spc="-25" dirty="0">
                <a:latin typeface="Segoe UI"/>
                <a:cs typeface="Segoe UI"/>
              </a:rPr>
              <a:t>α</a:t>
            </a:r>
            <a:r>
              <a:rPr spc="-2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451483"/>
            <a:ext cx="6786245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so-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called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hyperparameter. </a:t>
            </a:r>
            <a:r>
              <a:rPr sz="2950" spc="-70" dirty="0">
                <a:solidFill>
                  <a:srgbClr val="FFFFFF"/>
                </a:solidFill>
                <a:latin typeface="Arial"/>
                <a:cs typeface="Arial"/>
              </a:rPr>
              <a:t>Too</a:t>
            </a:r>
            <a:r>
              <a:rPr sz="295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high: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302" y="6119461"/>
            <a:ext cx="16878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16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11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100" i="1" spc="11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9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3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25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100" i="1" spc="250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9724" y="6410886"/>
            <a:ext cx="647065" cy="18415"/>
          </a:xfrm>
          <a:custGeom>
            <a:avLst/>
            <a:gdLst/>
            <a:ahLst/>
            <a:cxnLst/>
            <a:rect l="l" t="t" r="r" b="b"/>
            <a:pathLst>
              <a:path w="647064" h="18414">
                <a:moveTo>
                  <a:pt x="646557" y="0"/>
                </a:moveTo>
                <a:lnTo>
                  <a:pt x="0" y="0"/>
                </a:lnTo>
                <a:lnTo>
                  <a:pt x="0" y="18351"/>
                </a:lnTo>
                <a:lnTo>
                  <a:pt x="646557" y="18351"/>
                </a:lnTo>
                <a:lnTo>
                  <a:pt x="646557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90700" y="5971581"/>
            <a:ext cx="685165" cy="845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3170"/>
              </a:lnSpc>
              <a:spcBef>
                <a:spcPts val="90"/>
              </a:spcBef>
            </a:pP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endParaRPr sz="3000">
              <a:latin typeface="Cambria"/>
              <a:cs typeface="Cambria"/>
            </a:endParaRPr>
          </a:p>
          <a:p>
            <a:pPr algn="ctr">
              <a:lnSpc>
                <a:spcPts val="3290"/>
              </a:lnSpc>
            </a:pPr>
            <a:r>
              <a:rPr sz="3000" spc="-13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3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3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6583" y="6119461"/>
            <a:ext cx="24549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4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6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6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5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569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38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1536" y="5966820"/>
            <a:ext cx="2654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i="1" u="heavy" spc="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Meiryo UI"/>
                <a:cs typeface="Meiryo UI"/>
              </a:rPr>
              <a:t>α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4785" y="6389182"/>
            <a:ext cx="52959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13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3334" y="5847375"/>
            <a:ext cx="464184" cy="8585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525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7263" y="6132858"/>
            <a:ext cx="36957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1336" y="6353445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90650" y="6119638"/>
            <a:ext cx="360680" cy="576580"/>
          </a:xfrm>
          <a:custGeom>
            <a:avLst/>
            <a:gdLst/>
            <a:ahLst/>
            <a:cxnLst/>
            <a:rect l="l" t="t" r="r" b="b"/>
            <a:pathLst>
              <a:path w="360680" h="576579">
                <a:moveTo>
                  <a:pt x="360362" y="288366"/>
                </a:moveTo>
                <a:lnTo>
                  <a:pt x="354241" y="362792"/>
                </a:lnTo>
                <a:lnTo>
                  <a:pt x="336232" y="432371"/>
                </a:lnTo>
                <a:lnTo>
                  <a:pt x="307614" y="491851"/>
                </a:lnTo>
                <a:lnTo>
                  <a:pt x="270357" y="537845"/>
                </a:lnTo>
                <a:lnTo>
                  <a:pt x="226845" y="566553"/>
                </a:lnTo>
                <a:lnTo>
                  <a:pt x="180352" y="576364"/>
                </a:lnTo>
                <a:lnTo>
                  <a:pt x="156720" y="573888"/>
                </a:lnTo>
                <a:lnTo>
                  <a:pt x="111202" y="554493"/>
                </a:lnTo>
                <a:lnTo>
                  <a:pt x="70385" y="516703"/>
                </a:lnTo>
                <a:lnTo>
                  <a:pt x="37244" y="463628"/>
                </a:lnTo>
                <a:lnTo>
                  <a:pt x="13667" y="398424"/>
                </a:lnTo>
                <a:lnTo>
                  <a:pt x="1541" y="325949"/>
                </a:lnTo>
                <a:lnTo>
                  <a:pt x="0" y="288366"/>
                </a:lnTo>
                <a:lnTo>
                  <a:pt x="1541" y="250570"/>
                </a:lnTo>
                <a:lnTo>
                  <a:pt x="13667" y="177950"/>
                </a:lnTo>
                <a:lnTo>
                  <a:pt x="37244" y="112740"/>
                </a:lnTo>
                <a:lnTo>
                  <a:pt x="70385" y="59660"/>
                </a:lnTo>
                <a:lnTo>
                  <a:pt x="111202" y="21870"/>
                </a:lnTo>
                <a:lnTo>
                  <a:pt x="156720" y="2475"/>
                </a:lnTo>
                <a:lnTo>
                  <a:pt x="180352" y="0"/>
                </a:lnTo>
                <a:lnTo>
                  <a:pt x="203786" y="2475"/>
                </a:lnTo>
                <a:lnTo>
                  <a:pt x="249159" y="21870"/>
                </a:lnTo>
                <a:lnTo>
                  <a:pt x="289964" y="59660"/>
                </a:lnTo>
                <a:lnTo>
                  <a:pt x="323105" y="112740"/>
                </a:lnTo>
                <a:lnTo>
                  <a:pt x="346689" y="177950"/>
                </a:lnTo>
                <a:lnTo>
                  <a:pt x="358821" y="250570"/>
                </a:lnTo>
                <a:lnTo>
                  <a:pt x="360362" y="288366"/>
                </a:lnTo>
                <a:close/>
              </a:path>
            </a:pathLst>
          </a:custGeom>
          <a:ln w="29159">
            <a:solidFill>
              <a:srgbClr val="A954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997" y="2162533"/>
            <a:ext cx="3726726" cy="359675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277736" y="5769626"/>
            <a:ext cx="3434715" cy="6540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36245" marR="30480">
              <a:lnSpc>
                <a:spcPts val="1120"/>
              </a:lnSpc>
              <a:spcBef>
                <a:spcPts val="204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https://towardsdatascience.com/univariate- linear-regression-theory-and-practice-99329845e85d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ts val="2605"/>
              </a:lnSpc>
            </a:pPr>
            <a:r>
              <a:rPr sz="4500" spc="195" baseline="-27777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4500" i="1" spc="195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1750" spc="13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13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3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195" baseline="-27777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4500" spc="-405" baseline="-2777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4500" i="1" spc="-30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175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-30" baseline="-27777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4500" baseline="-27777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7385" y="6644309"/>
            <a:ext cx="33020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45"/>
              </a:lnSpc>
            </a:pPr>
            <a:r>
              <a:rPr sz="1750" spc="24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4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117</a:t>
            </a:fld>
            <a:endParaRPr spc="-25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0004" y="2294283"/>
            <a:ext cx="5339715" cy="3465829"/>
            <a:chOff x="2880004" y="2294283"/>
            <a:chExt cx="5339715" cy="3465829"/>
          </a:xfrm>
        </p:grpSpPr>
        <p:sp>
          <p:nvSpPr>
            <p:cNvPr id="3" name="object 3"/>
            <p:cNvSpPr/>
            <p:nvPr/>
          </p:nvSpPr>
          <p:spPr>
            <a:xfrm>
              <a:off x="2880004" y="2294283"/>
              <a:ext cx="216535" cy="3465195"/>
            </a:xfrm>
            <a:custGeom>
              <a:avLst/>
              <a:gdLst/>
              <a:ahLst/>
              <a:cxnLst/>
              <a:rect l="l" t="t" r="r" b="b"/>
              <a:pathLst>
                <a:path w="216535" h="3465195">
                  <a:moveTo>
                    <a:pt x="216001" y="0"/>
                  </a:moveTo>
                  <a:lnTo>
                    <a:pt x="0" y="0"/>
                  </a:lnTo>
                  <a:lnTo>
                    <a:pt x="0" y="3464636"/>
                  </a:lnTo>
                  <a:lnTo>
                    <a:pt x="108000" y="3464636"/>
                  </a:lnTo>
                  <a:lnTo>
                    <a:pt x="216001" y="3464636"/>
                  </a:lnTo>
                  <a:lnTo>
                    <a:pt x="216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000" y="2300049"/>
              <a:ext cx="5267515" cy="345959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792220">
              <a:lnSpc>
                <a:spcPct val="100000"/>
              </a:lnSpc>
              <a:spcBef>
                <a:spcPts val="11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about</a:t>
            </a:r>
            <a:r>
              <a:rPr spc="-10" dirty="0"/>
              <a:t> </a:t>
            </a:r>
            <a:r>
              <a:rPr spc="-25" dirty="0">
                <a:latin typeface="Segoe UI"/>
                <a:cs typeface="Segoe UI"/>
              </a:rPr>
              <a:t>α</a:t>
            </a:r>
            <a:r>
              <a:rPr spc="-25" dirty="0"/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1586055"/>
            <a:ext cx="678624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so-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called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hyperparameter.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8860" y="2170344"/>
            <a:ext cx="140208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spc="-70" dirty="0">
                <a:solidFill>
                  <a:srgbClr val="FFFFFF"/>
                </a:solidFill>
                <a:latin typeface="Arial"/>
                <a:cs typeface="Arial"/>
              </a:rPr>
              <a:t>Too</a:t>
            </a:r>
            <a:r>
              <a:rPr sz="295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low: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14450" y="6105058"/>
            <a:ext cx="1031240" cy="605790"/>
            <a:chOff x="1425422" y="6105058"/>
            <a:chExt cx="1031240" cy="605790"/>
          </a:xfrm>
        </p:grpSpPr>
        <p:sp>
          <p:nvSpPr>
            <p:cNvPr id="13" name="object 13"/>
            <p:cNvSpPr/>
            <p:nvPr/>
          </p:nvSpPr>
          <p:spPr>
            <a:xfrm>
              <a:off x="1809724" y="6410887"/>
              <a:ext cx="647065" cy="18415"/>
            </a:xfrm>
            <a:custGeom>
              <a:avLst/>
              <a:gdLst/>
              <a:ahLst/>
              <a:cxnLst/>
              <a:rect l="l" t="t" r="r" b="b"/>
              <a:pathLst>
                <a:path w="647064" h="18414">
                  <a:moveTo>
                    <a:pt x="646557" y="0"/>
                  </a:moveTo>
                  <a:lnTo>
                    <a:pt x="0" y="0"/>
                  </a:lnTo>
                  <a:lnTo>
                    <a:pt x="0" y="18351"/>
                  </a:lnTo>
                  <a:lnTo>
                    <a:pt x="646557" y="18351"/>
                  </a:lnTo>
                  <a:lnTo>
                    <a:pt x="646557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40002" y="6119638"/>
              <a:ext cx="360680" cy="576580"/>
            </a:xfrm>
            <a:custGeom>
              <a:avLst/>
              <a:gdLst/>
              <a:ahLst/>
              <a:cxnLst/>
              <a:rect l="l" t="t" r="r" b="b"/>
              <a:pathLst>
                <a:path w="360680" h="576579">
                  <a:moveTo>
                    <a:pt x="360362" y="288366"/>
                  </a:moveTo>
                  <a:lnTo>
                    <a:pt x="354241" y="362792"/>
                  </a:lnTo>
                  <a:lnTo>
                    <a:pt x="336232" y="432371"/>
                  </a:lnTo>
                  <a:lnTo>
                    <a:pt x="307614" y="491851"/>
                  </a:lnTo>
                  <a:lnTo>
                    <a:pt x="270357" y="537845"/>
                  </a:lnTo>
                  <a:lnTo>
                    <a:pt x="226845" y="566553"/>
                  </a:lnTo>
                  <a:lnTo>
                    <a:pt x="180352" y="576364"/>
                  </a:lnTo>
                  <a:lnTo>
                    <a:pt x="156720" y="573888"/>
                  </a:lnTo>
                  <a:lnTo>
                    <a:pt x="111202" y="554493"/>
                  </a:lnTo>
                  <a:lnTo>
                    <a:pt x="70385" y="516703"/>
                  </a:lnTo>
                  <a:lnTo>
                    <a:pt x="37244" y="463628"/>
                  </a:lnTo>
                  <a:lnTo>
                    <a:pt x="13667" y="398424"/>
                  </a:lnTo>
                  <a:lnTo>
                    <a:pt x="1541" y="325949"/>
                  </a:lnTo>
                  <a:lnTo>
                    <a:pt x="0" y="288366"/>
                  </a:lnTo>
                  <a:lnTo>
                    <a:pt x="1541" y="250570"/>
                  </a:lnTo>
                  <a:lnTo>
                    <a:pt x="13667" y="177950"/>
                  </a:lnTo>
                  <a:lnTo>
                    <a:pt x="37244" y="112740"/>
                  </a:lnTo>
                  <a:lnTo>
                    <a:pt x="70385" y="59660"/>
                  </a:lnTo>
                  <a:lnTo>
                    <a:pt x="111202" y="21870"/>
                  </a:lnTo>
                  <a:lnTo>
                    <a:pt x="156720" y="2475"/>
                  </a:lnTo>
                  <a:lnTo>
                    <a:pt x="180352" y="0"/>
                  </a:lnTo>
                  <a:lnTo>
                    <a:pt x="203786" y="2475"/>
                  </a:lnTo>
                  <a:lnTo>
                    <a:pt x="249159" y="21870"/>
                  </a:lnTo>
                  <a:lnTo>
                    <a:pt x="289964" y="59660"/>
                  </a:lnTo>
                  <a:lnTo>
                    <a:pt x="323105" y="112740"/>
                  </a:lnTo>
                  <a:lnTo>
                    <a:pt x="346689" y="177950"/>
                  </a:lnTo>
                  <a:lnTo>
                    <a:pt x="358821" y="250570"/>
                  </a:lnTo>
                  <a:lnTo>
                    <a:pt x="360362" y="288366"/>
                  </a:lnTo>
                  <a:close/>
                </a:path>
              </a:pathLst>
            </a:custGeom>
            <a:ln w="29159">
              <a:solidFill>
                <a:srgbClr val="A954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93654" y="2504418"/>
            <a:ext cx="3485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Takes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extremely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long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converge!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16100" y="6061739"/>
            <a:ext cx="634365" cy="821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550"/>
              </a:lnSpc>
            </a:pP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endParaRPr sz="3000">
              <a:latin typeface="Cambria"/>
              <a:cs typeface="Cambria"/>
            </a:endParaRPr>
          </a:p>
          <a:p>
            <a:pPr algn="ctr">
              <a:lnSpc>
                <a:spcPts val="3290"/>
              </a:lnSpc>
            </a:pPr>
            <a:r>
              <a:rPr sz="3000" spc="-135" dirty="0">
                <a:solidFill>
                  <a:srgbClr val="BFBFBF"/>
                </a:solidFill>
                <a:latin typeface="Cambria"/>
                <a:cs typeface="Cambria"/>
              </a:rPr>
              <a:t>∂</a:t>
            </a:r>
            <a:r>
              <a:rPr sz="3100" i="1" spc="-13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3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1983" y="6060158"/>
            <a:ext cx="3644900" cy="666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35"/>
              </a:lnSpc>
              <a:tabLst>
                <a:tab pos="791845" algn="l"/>
              </a:tabLst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9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9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3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39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71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34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4650" i="1" u="heavy" baseline="2150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Meiryo UI"/>
                <a:cs typeface="Meiryo UI"/>
              </a:rPr>
              <a:t>α</a:t>
            </a:r>
            <a:r>
              <a:rPr sz="4650" i="1" spc="-217" baseline="2150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6525" spc="382" baseline="-5747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03136" y="6119798"/>
            <a:ext cx="1668780" cy="508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95"/>
              </a:lnSpc>
            </a:pPr>
            <a:r>
              <a:rPr sz="4500" spc="195" baseline="-27777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4500" i="1" spc="195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1750" spc="13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13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3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195" baseline="-27777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4500" spc="-405" baseline="-2777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4500" i="1" spc="-30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1750" spc="-2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-30" baseline="-27777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4500" baseline="-27777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702" y="6212799"/>
            <a:ext cx="163703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080"/>
              </a:lnSpc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46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11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100" i="1" spc="114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34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100" i="1" spc="340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9097" y="6405269"/>
            <a:ext cx="13906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45"/>
              </a:lnSpc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6261" y="6405269"/>
            <a:ext cx="13906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45"/>
              </a:lnSpc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30461" y="6405269"/>
            <a:ext cx="13906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45"/>
              </a:lnSpc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63975" y="6405269"/>
            <a:ext cx="13906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45"/>
              </a:lnSpc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63897" y="6405269"/>
            <a:ext cx="13906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45"/>
              </a:lnSpc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21336" y="6409271"/>
            <a:ext cx="144145" cy="260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40185" y="6430538"/>
            <a:ext cx="299720" cy="44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65"/>
              </a:lnSpc>
            </a:pPr>
            <a:r>
              <a:rPr sz="300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30063" y="6644309"/>
            <a:ext cx="39751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45"/>
              </a:lnSpc>
            </a:pPr>
            <a:r>
              <a:rPr sz="1750" i="1" spc="16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6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16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ts val="1650"/>
              </a:lnSpc>
            </a:pPr>
            <a:fld id="{81D60167-4931-47E6-BA6A-407CBD079E47}" type="slidenum">
              <a:rPr spc="-25" dirty="0"/>
              <a:t>118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5410136" y="5232389"/>
            <a:ext cx="394970" cy="913130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375"/>
              </a:spcBef>
            </a:pPr>
            <a:r>
              <a:rPr sz="2050" i="1" spc="-220" dirty="0">
                <a:latin typeface="Meiryo UI"/>
                <a:cs typeface="Meiryo UI"/>
              </a:rPr>
              <a:t>θ</a:t>
            </a:r>
            <a:r>
              <a:rPr sz="2050" i="1" spc="-310" dirty="0">
                <a:latin typeface="Meiryo UI"/>
                <a:cs typeface="Meiryo UI"/>
              </a:rPr>
              <a:t> </a:t>
            </a:r>
            <a:r>
              <a:rPr sz="1800" spc="-75" baseline="-20833" dirty="0">
                <a:latin typeface="Times New Roman"/>
                <a:cs typeface="Times New Roman"/>
              </a:rPr>
              <a:t>0</a:t>
            </a:r>
            <a:endParaRPr sz="1800" baseline="-20833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14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07776" y="3409260"/>
            <a:ext cx="351155" cy="6070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85"/>
              </a:lnSpc>
            </a:pPr>
            <a:r>
              <a:rPr sz="1950" i="1" dirty="0">
                <a:latin typeface="Times New Roman"/>
                <a:cs typeface="Times New Roman"/>
              </a:rPr>
              <a:t>J</a:t>
            </a:r>
            <a:r>
              <a:rPr sz="1950" i="1" spc="-160" dirty="0">
                <a:latin typeface="Times New Roman"/>
                <a:cs typeface="Times New Roman"/>
              </a:rPr>
              <a:t> </a:t>
            </a:r>
            <a:r>
              <a:rPr sz="1950" spc="-190" dirty="0">
                <a:latin typeface="Cambria"/>
                <a:cs typeface="Cambria"/>
              </a:rPr>
              <a:t>(</a:t>
            </a:r>
            <a:r>
              <a:rPr sz="2050" i="1" spc="-190" dirty="0">
                <a:latin typeface="Meiryo UI"/>
                <a:cs typeface="Meiryo UI"/>
              </a:rPr>
              <a:t>θ</a:t>
            </a:r>
            <a:r>
              <a:rPr sz="2050" i="1" spc="-295" dirty="0">
                <a:latin typeface="Meiryo UI"/>
                <a:cs typeface="Meiryo UI"/>
              </a:rPr>
              <a:t> </a:t>
            </a:r>
            <a:r>
              <a:rPr sz="1800" spc="-37" baseline="-25462" dirty="0">
                <a:latin typeface="Times New Roman"/>
                <a:cs typeface="Times New Roman"/>
              </a:rPr>
              <a:t>0</a:t>
            </a:r>
            <a:r>
              <a:rPr sz="1950" spc="-25" dirty="0">
                <a:latin typeface="Cambria"/>
                <a:cs typeface="Cambria"/>
              </a:rPr>
              <a:t>)</a:t>
            </a:r>
            <a:endParaRPr sz="19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792220">
              <a:lnSpc>
                <a:spcPct val="100000"/>
              </a:lnSpc>
              <a:spcBef>
                <a:spcPts val="11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about</a:t>
            </a:r>
            <a:r>
              <a:rPr spc="-10" dirty="0"/>
              <a:t> </a:t>
            </a:r>
            <a:r>
              <a:rPr spc="-25" dirty="0">
                <a:latin typeface="Segoe UI"/>
                <a:cs typeface="Segoe UI"/>
              </a:rPr>
              <a:t>α</a:t>
            </a:r>
            <a:r>
              <a:rPr spc="-2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451483"/>
            <a:ext cx="6786245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so-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called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hyperparameter.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discuss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later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 we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pick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it!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ts val="1650"/>
              </a:lnSpc>
            </a:pPr>
            <a:fld id="{81D60167-4931-47E6-BA6A-407CBD079E47}" type="slidenum">
              <a:rPr spc="-25" dirty="0"/>
              <a:t>119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34104">
              <a:lnSpc>
                <a:spcPct val="100000"/>
              </a:lnSpc>
              <a:spcBef>
                <a:spcPts val="110"/>
              </a:spcBef>
            </a:pPr>
            <a:r>
              <a:rPr dirty="0"/>
              <a:t>I</a:t>
            </a:r>
            <a:r>
              <a:rPr spc="-20" dirty="0"/>
              <a:t> </a:t>
            </a:r>
            <a:r>
              <a:rPr dirty="0"/>
              <a:t>need</a:t>
            </a:r>
            <a:r>
              <a:rPr spc="-20" dirty="0"/>
              <a:t> </a:t>
            </a:r>
            <a:r>
              <a:rPr dirty="0"/>
              <a:t>your</a:t>
            </a:r>
            <a:r>
              <a:rPr spc="-15" dirty="0"/>
              <a:t> </a:t>
            </a:r>
            <a:r>
              <a:rPr spc="-20" dirty="0"/>
              <a:t>help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3167548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8472170" cy="31540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course.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probably,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you’ll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encounter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difficulty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spikes,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sense,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ts val="3229"/>
              </a:lnSpc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other things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lacklustre.</a:t>
            </a:r>
            <a:endParaRPr sz="2950">
              <a:latin typeface="Arial"/>
              <a:cs typeface="Arial"/>
            </a:endParaRPr>
          </a:p>
          <a:p>
            <a:pPr marL="12700" marR="811530">
              <a:lnSpc>
                <a:spcPts val="3300"/>
              </a:lnSpc>
              <a:spcBef>
                <a:spcPts val="136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also means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 are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going 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discover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reasonable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do:</a:t>
            </a:r>
            <a:endParaRPr sz="2950">
              <a:latin typeface="Arial"/>
              <a:cs typeface="Arial"/>
            </a:endParaRPr>
          </a:p>
          <a:p>
            <a:pPr marL="12700" marR="1278255">
              <a:lnSpc>
                <a:spcPts val="3290"/>
              </a:lnSpc>
              <a:spcBef>
                <a:spcPts val="1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there’s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far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too much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material,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say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so,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 can scrap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some!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7993" y="4968014"/>
            <a:ext cx="2289594" cy="17279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1998" y="1321920"/>
            <a:ext cx="2084400" cy="206171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7959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Summary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ts val="1650"/>
              </a:lnSpc>
            </a:pPr>
            <a:fld id="{81D60167-4931-47E6-BA6A-407CBD079E47}" type="slidenum">
              <a:rPr spc="-25" dirty="0"/>
              <a:t>120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3332788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3916708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1451483"/>
            <a:ext cx="9914890" cy="319976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2950">
              <a:latin typeface="Arial"/>
              <a:cs typeface="Arial"/>
            </a:endParaRPr>
          </a:p>
          <a:p>
            <a:pPr marL="12700" marR="19685">
              <a:lnSpc>
                <a:spcPts val="3300"/>
              </a:lnSpc>
              <a:spcBef>
                <a:spcPts val="137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Showed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descent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minimise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changing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Calculated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derivatives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descent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ts val="3300"/>
              </a:lnSpc>
              <a:spcBef>
                <a:spcPts val="137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Encountered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hyperparameter,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α,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governs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steps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6562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Practicals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14615" y="5363350"/>
            <a:ext cx="7255509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spc="-3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toggle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menu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bar.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8943" y="5470816"/>
            <a:ext cx="69215" cy="10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95"/>
              </a:lnSpc>
            </a:pPr>
            <a:r>
              <a:rPr sz="60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00">
              <a:latin typeface="Cambria"/>
              <a:cs typeface="Cambri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ts val="1650"/>
              </a:lnSpc>
            </a:pPr>
            <a:fld id="{81D60167-4931-47E6-BA6A-407CBD079E47}" type="slidenum">
              <a:rPr spc="-25" dirty="0"/>
              <a:t>121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94702" y="1723583"/>
            <a:ext cx="76200" cy="133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95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7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702" y="2545095"/>
            <a:ext cx="76200" cy="133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95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7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0018" y="1591097"/>
            <a:ext cx="10161905" cy="12153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36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Feel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cells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experiment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in,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experiment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before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putting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function!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Handy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shortcuts: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8943" y="3008417"/>
            <a:ext cx="6921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8943" y="3416303"/>
            <a:ext cx="6921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8943" y="3822741"/>
            <a:ext cx="6921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943" y="4230259"/>
            <a:ext cx="6921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8943" y="4637776"/>
            <a:ext cx="6921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8943" y="5044227"/>
            <a:ext cx="6921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45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6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4615" y="2807821"/>
            <a:ext cx="8227059" cy="24695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Enter →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current code 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endParaRPr sz="2100">
              <a:latin typeface="Arial"/>
              <a:cs typeface="Arial"/>
            </a:endParaRPr>
          </a:p>
          <a:p>
            <a:pPr marL="12700" marR="3236595">
              <a:lnSpc>
                <a:spcPct val="127000"/>
              </a:lnSpc>
              <a:spcBef>
                <a:spcPts val="10"/>
              </a:spcBef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b → add new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below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current 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cell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 → add new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above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current 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ts val="3210"/>
              </a:lnSpc>
              <a:spcBef>
                <a:spcPts val="220"/>
              </a:spcBef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Esc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m → turns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selected cell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into a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markdown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writing 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notes)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tab: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indentation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back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selected 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lines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100" spc="-30" dirty="0">
                <a:solidFill>
                  <a:srgbClr val="FFFFFF"/>
                </a:solidFill>
                <a:latin typeface="Arial"/>
                <a:cs typeface="Arial"/>
              </a:rPr>
              <a:t>Tab: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indentation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deeper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selected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lines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6562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Practicals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ts val="1650"/>
              </a:lnSpc>
            </a:pPr>
            <a:fld id="{81D60167-4931-47E6-BA6A-407CBD079E47}" type="slidenum">
              <a:rPr spc="-25" dirty="0"/>
              <a:t>122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7301" y="1737617"/>
            <a:ext cx="825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01" y="2670737"/>
            <a:ext cx="825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301" y="3995537"/>
            <a:ext cx="825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301" y="4929025"/>
            <a:ext cx="825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8265" y="1588582"/>
            <a:ext cx="10097770" cy="408958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185"/>
              </a:lnSpc>
              <a:spcBef>
                <a:spcPts val="90"/>
              </a:spcBef>
            </a:pP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now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open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endParaRPr sz="2750" dirty="0">
              <a:latin typeface="Arial"/>
              <a:cs typeface="Arial"/>
            </a:endParaRPr>
          </a:p>
          <a:p>
            <a:pPr marL="12700">
              <a:lnSpc>
                <a:spcPts val="3185"/>
              </a:lnSpc>
            </a:pPr>
            <a:r>
              <a:rPr sz="2750" i="1" spc="-10" dirty="0">
                <a:solidFill>
                  <a:srgbClr val="FFFFFF"/>
                </a:solidFill>
                <a:latin typeface="Arial"/>
                <a:cs typeface="Arial"/>
              </a:rPr>
              <a:t>Day1/Practical</a:t>
            </a:r>
            <a:r>
              <a:rPr lang="nl-NL" sz="2750" i="1" spc="-10" dirty="0">
                <a:solidFill>
                  <a:srgbClr val="FFFFFF"/>
                </a:solidFill>
                <a:latin typeface="Arial"/>
                <a:cs typeface="Arial"/>
              </a:rPr>
              <a:t>_1</a:t>
            </a:r>
            <a:r>
              <a:rPr sz="2750" i="1" spc="-10" dirty="0">
                <a:solidFill>
                  <a:srgbClr val="FFFFFF"/>
                </a:solidFill>
                <a:latin typeface="Arial"/>
                <a:cs typeface="Arial"/>
              </a:rPr>
              <a:t>/PracticalMaterialDay1_ShortPractical1.ipynb</a:t>
            </a:r>
            <a:endParaRPr sz="2750" dirty="0">
              <a:latin typeface="Arial"/>
              <a:cs typeface="Arial"/>
            </a:endParaRPr>
          </a:p>
          <a:p>
            <a:pPr marL="12700" marR="5080">
              <a:lnSpc>
                <a:spcPts val="3070"/>
              </a:lnSpc>
              <a:spcBef>
                <a:spcPts val="1275"/>
              </a:spcBef>
            </a:pPr>
            <a:r>
              <a:rPr sz="2750" spc="-20" dirty="0">
                <a:solidFill>
                  <a:srgbClr val="FFFFFF"/>
                </a:solidFill>
                <a:latin typeface="Arial"/>
                <a:cs typeface="Arial"/>
              </a:rPr>
              <a:t>Open</a:t>
            </a:r>
            <a:r>
              <a:rPr sz="27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Anaconda</a:t>
            </a:r>
            <a:r>
              <a:rPr sz="27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prompt,</a:t>
            </a:r>
            <a:r>
              <a:rPr sz="27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navigate</a:t>
            </a:r>
            <a:r>
              <a:rPr sz="27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750" i="1" spc="-20" dirty="0">
                <a:solidFill>
                  <a:srgbClr val="FFFFFF"/>
                </a:solidFill>
                <a:latin typeface="Arial"/>
                <a:cs typeface="Arial"/>
              </a:rPr>
              <a:t>BMLB2025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27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i="1" dirty="0">
                <a:solidFill>
                  <a:srgbClr val="FFFFFF"/>
                </a:solidFill>
                <a:latin typeface="Arial"/>
                <a:cs typeface="Arial"/>
              </a:rPr>
              <a:t>jupyter</a:t>
            </a:r>
            <a:r>
              <a:rPr sz="2750" i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i="1" dirty="0">
                <a:solidFill>
                  <a:srgbClr val="FFFFFF"/>
                </a:solidFill>
                <a:latin typeface="Arial"/>
                <a:cs typeface="Arial"/>
              </a:rPr>
              <a:t>notebook.</a:t>
            </a:r>
            <a:r>
              <a:rPr sz="275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navigate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open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correct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browser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Arial"/>
                <a:cs typeface="Arial"/>
              </a:rPr>
              <a:t>interface.</a:t>
            </a:r>
            <a:endParaRPr sz="2750" dirty="0">
              <a:latin typeface="Arial"/>
              <a:cs typeface="Arial"/>
            </a:endParaRPr>
          </a:p>
          <a:p>
            <a:pPr marL="12700" marR="657860">
              <a:lnSpc>
                <a:spcPts val="3070"/>
              </a:lnSpc>
              <a:spcBef>
                <a:spcPts val="1210"/>
              </a:spcBef>
            </a:pP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DuckDuckGo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Google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friend: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numpy</a:t>
            </a:r>
            <a:r>
              <a:rPr sz="27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takes</a:t>
            </a:r>
            <a:r>
              <a:rPr sz="27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getting</a:t>
            </a:r>
            <a:r>
              <a:rPr sz="27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to,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search,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search,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Arial"/>
                <a:cs typeface="Arial"/>
              </a:rPr>
              <a:t>search!</a:t>
            </a:r>
            <a:endParaRPr sz="2750" dirty="0">
              <a:latin typeface="Arial"/>
              <a:cs typeface="Arial"/>
            </a:endParaRPr>
          </a:p>
          <a:p>
            <a:pPr marL="12700" marR="132080">
              <a:lnSpc>
                <a:spcPts val="3070"/>
              </a:lnSpc>
              <a:spcBef>
                <a:spcPts val="1210"/>
              </a:spcBef>
            </a:pP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next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Arial"/>
                <a:cs typeface="Arial"/>
              </a:rPr>
              <a:t>hour.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you’re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Arial"/>
                <a:cs typeface="Arial"/>
              </a:rPr>
              <a:t>finished: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worry!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continue</a:t>
            </a:r>
            <a:r>
              <a:rPr sz="27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Arial"/>
                <a:cs typeface="Arial"/>
              </a:rPr>
              <a:t>lecture.</a:t>
            </a:r>
            <a:endParaRPr sz="2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25A7E-D7FB-90ED-7DA4-71319AA88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D0C7D82-93CF-02EE-EB34-3CE44F99E2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34104">
              <a:lnSpc>
                <a:spcPct val="100000"/>
              </a:lnSpc>
              <a:spcBef>
                <a:spcPts val="110"/>
              </a:spcBef>
            </a:pPr>
            <a:r>
              <a:rPr lang="nl-NL" spc="-20" dirty="0" err="1"/>
              <a:t>Warning</a:t>
            </a:r>
            <a:r>
              <a:rPr lang="nl-NL" spc="-20" dirty="0"/>
              <a:t>: </a:t>
            </a:r>
            <a:r>
              <a:rPr lang="nl-NL" spc="-20" dirty="0" err="1"/>
              <a:t>difficulty</a:t>
            </a:r>
            <a:r>
              <a:rPr lang="nl-NL" spc="-20" dirty="0"/>
              <a:t> </a:t>
            </a:r>
            <a:r>
              <a:rPr lang="nl-NL" spc="-20" dirty="0" err="1"/>
              <a:t>ahead</a:t>
            </a:r>
            <a:endParaRPr spc="-2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4BAE0AB-210D-67A3-3A7F-049183428B4B}"/>
              </a:ext>
            </a:extLst>
          </p:cNvPr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 dirty="0">
              <a:latin typeface="Cambria"/>
              <a:cs typeface="Cambria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667F57BC-CCC0-85EC-DC71-2B2BDB8B5F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7993" y="4968014"/>
            <a:ext cx="2289594" cy="1727987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49C9B246-FE8D-181A-A25D-FC167D0101D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1998" y="1321920"/>
            <a:ext cx="2084400" cy="2061717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1E8BE6F3-455D-BC5F-294D-70D988BA36D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D773304-F4DB-2A97-6B93-F7CD1912470A}"/>
              </a:ext>
            </a:extLst>
          </p:cNvPr>
          <p:cNvSpPr txBox="1"/>
          <p:nvPr/>
        </p:nvSpPr>
        <p:spPr>
          <a:xfrm>
            <a:off x="1038860" y="3111500"/>
            <a:ext cx="8472170" cy="1322156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Last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day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3 (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networks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) is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difficult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we skip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implementing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clustering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yourself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on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day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4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simply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isn’t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enough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time.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EB98FE55-7366-65C1-B57B-D3906F83BCD7}"/>
              </a:ext>
            </a:extLst>
          </p:cNvPr>
          <p:cNvSpPr txBox="1"/>
          <p:nvPr/>
        </p:nvSpPr>
        <p:spPr>
          <a:xfrm>
            <a:off x="687550" y="3310219"/>
            <a:ext cx="576833" cy="1468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12701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58314">
              <a:lnSpc>
                <a:spcPct val="100000"/>
              </a:lnSpc>
              <a:spcBef>
                <a:spcPts val="110"/>
              </a:spcBef>
            </a:pPr>
            <a:r>
              <a:rPr dirty="0"/>
              <a:t>I</a:t>
            </a:r>
            <a:r>
              <a:rPr spc="-30" dirty="0"/>
              <a:t> </a:t>
            </a:r>
            <a:r>
              <a:rPr dirty="0"/>
              <a:t>need</a:t>
            </a:r>
            <a:r>
              <a:rPr spc="-20" dirty="0"/>
              <a:t> </a:t>
            </a:r>
            <a:r>
              <a:rPr dirty="0"/>
              <a:t>your</a:t>
            </a:r>
            <a:r>
              <a:rPr spc="-20" dirty="0"/>
              <a:t> </a:t>
            </a:r>
            <a:r>
              <a:rPr dirty="0"/>
              <a:t>help</a:t>
            </a:r>
            <a:r>
              <a:rPr spc="-20" dirty="0"/>
              <a:t> </a:t>
            </a:r>
            <a:r>
              <a:rPr spc="-50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9271635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wonder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what’s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baubles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blessed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with.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59996" y="1583655"/>
            <a:ext cx="6623684" cy="4464685"/>
            <a:chOff x="5759996" y="1583655"/>
            <a:chExt cx="6623684" cy="44646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9996" y="2428916"/>
              <a:ext cx="3464280" cy="26107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8005" y="1583655"/>
              <a:ext cx="3095625" cy="27842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1786" y="3672005"/>
              <a:ext cx="2246033" cy="20168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5996" y="4462923"/>
              <a:ext cx="1567103" cy="158512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19475">
              <a:lnSpc>
                <a:spcPct val="100000"/>
              </a:lnSpc>
              <a:spcBef>
                <a:spcPts val="110"/>
              </a:spcBef>
            </a:pPr>
            <a:r>
              <a:rPr dirty="0"/>
              <a:t>I</a:t>
            </a:r>
            <a:r>
              <a:rPr spc="-30" dirty="0"/>
              <a:t> </a:t>
            </a:r>
            <a:r>
              <a:rPr dirty="0"/>
              <a:t>need</a:t>
            </a:r>
            <a:r>
              <a:rPr spc="-20" dirty="0"/>
              <a:t> </a:t>
            </a:r>
            <a:r>
              <a:rPr dirty="0"/>
              <a:t>your</a:t>
            </a:r>
            <a:r>
              <a:rPr spc="-20" dirty="0"/>
              <a:t> </a:t>
            </a:r>
            <a:r>
              <a:rPr dirty="0"/>
              <a:t>help</a:t>
            </a:r>
            <a:r>
              <a:rPr spc="-20" dirty="0"/>
              <a:t> </a:t>
            </a:r>
            <a:r>
              <a:rPr spc="-50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9271635" cy="14789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wonder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what’s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baubles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blessed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with.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They’re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mood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indicators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lecture: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860" y="3315872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6860" y="4183103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6860" y="5051783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0494" y="3177632"/>
            <a:ext cx="9998075" cy="215392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205740">
              <a:lnSpc>
                <a:spcPts val="2890"/>
              </a:lnSpc>
              <a:spcBef>
                <a:spcPts val="365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Green: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„I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am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positively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brimming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enthusiasm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learn“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and/or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„I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follow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material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enough“</a:t>
            </a:r>
            <a:endParaRPr sz="2550" dirty="0">
              <a:latin typeface="Arial"/>
              <a:cs typeface="Arial"/>
            </a:endParaRPr>
          </a:p>
          <a:p>
            <a:pPr marL="12700" marR="5080">
              <a:lnSpc>
                <a:spcPts val="2900"/>
              </a:lnSpc>
              <a:spcBef>
                <a:spcPts val="1040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Yellow/Orange: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„This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somewhat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difficult“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and/or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„I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feel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attention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slipping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can’t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absorb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anymore“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Red: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„MAKE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5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STOP!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PLEASE,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PLEASE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STOP!!!“</a:t>
            </a:r>
            <a:endParaRPr sz="255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9995" y="5111639"/>
            <a:ext cx="2663634" cy="187200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145704" y="5321708"/>
            <a:ext cx="2238375" cy="1501140"/>
            <a:chOff x="1145704" y="5321708"/>
            <a:chExt cx="2238375" cy="150114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996" y="5416565"/>
              <a:ext cx="2087638" cy="14058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52004" y="532800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216001" y="0"/>
                  </a:moveTo>
                  <a:lnTo>
                    <a:pt x="160239" y="7375"/>
                  </a:lnTo>
                  <a:lnTo>
                    <a:pt x="108000" y="28790"/>
                  </a:lnTo>
                  <a:lnTo>
                    <a:pt x="63266" y="63265"/>
                  </a:lnTo>
                  <a:lnTo>
                    <a:pt x="28790" y="107988"/>
                  </a:lnTo>
                  <a:lnTo>
                    <a:pt x="7375" y="160281"/>
                  </a:lnTo>
                  <a:lnTo>
                    <a:pt x="0" y="216357"/>
                  </a:lnTo>
                  <a:lnTo>
                    <a:pt x="1866" y="244519"/>
                  </a:lnTo>
                  <a:lnTo>
                    <a:pt x="16394" y="298824"/>
                  </a:lnTo>
                  <a:lnTo>
                    <a:pt x="44612" y="347867"/>
                  </a:lnTo>
                  <a:lnTo>
                    <a:pt x="84485" y="387739"/>
                  </a:lnTo>
                  <a:lnTo>
                    <a:pt x="133532" y="415953"/>
                  </a:lnTo>
                  <a:lnTo>
                    <a:pt x="187982" y="430490"/>
                  </a:lnTo>
                  <a:lnTo>
                    <a:pt x="216357" y="432358"/>
                  </a:lnTo>
                  <a:lnTo>
                    <a:pt x="244519" y="430490"/>
                  </a:lnTo>
                  <a:lnTo>
                    <a:pt x="298824" y="415953"/>
                  </a:lnTo>
                  <a:lnTo>
                    <a:pt x="347867" y="387739"/>
                  </a:lnTo>
                  <a:lnTo>
                    <a:pt x="387739" y="347867"/>
                  </a:lnTo>
                  <a:lnTo>
                    <a:pt x="415953" y="298824"/>
                  </a:lnTo>
                  <a:lnTo>
                    <a:pt x="430490" y="244519"/>
                  </a:lnTo>
                  <a:lnTo>
                    <a:pt x="432358" y="216357"/>
                  </a:lnTo>
                  <a:lnTo>
                    <a:pt x="430490" y="187982"/>
                  </a:lnTo>
                  <a:lnTo>
                    <a:pt x="415953" y="133527"/>
                  </a:lnTo>
                  <a:lnTo>
                    <a:pt x="387739" y="84480"/>
                  </a:lnTo>
                  <a:lnTo>
                    <a:pt x="347867" y="44612"/>
                  </a:lnTo>
                  <a:lnTo>
                    <a:pt x="298819" y="16394"/>
                  </a:lnTo>
                  <a:lnTo>
                    <a:pt x="244369" y="1866"/>
                  </a:lnTo>
                  <a:lnTo>
                    <a:pt x="216001" y="0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2004" y="532800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358" y="216357"/>
                  </a:moveTo>
                  <a:lnTo>
                    <a:pt x="424976" y="272110"/>
                  </a:lnTo>
                  <a:lnTo>
                    <a:pt x="403555" y="324358"/>
                  </a:lnTo>
                  <a:lnTo>
                    <a:pt x="369085" y="369085"/>
                  </a:lnTo>
                  <a:lnTo>
                    <a:pt x="324357" y="403555"/>
                  </a:lnTo>
                  <a:lnTo>
                    <a:pt x="272110" y="424976"/>
                  </a:lnTo>
                  <a:lnTo>
                    <a:pt x="216357" y="432358"/>
                  </a:lnTo>
                  <a:lnTo>
                    <a:pt x="187982" y="430490"/>
                  </a:lnTo>
                  <a:lnTo>
                    <a:pt x="133532" y="415953"/>
                  </a:lnTo>
                  <a:lnTo>
                    <a:pt x="84485" y="387739"/>
                  </a:lnTo>
                  <a:lnTo>
                    <a:pt x="44612" y="347867"/>
                  </a:lnTo>
                  <a:lnTo>
                    <a:pt x="16394" y="298824"/>
                  </a:lnTo>
                  <a:lnTo>
                    <a:pt x="1866" y="244519"/>
                  </a:lnTo>
                  <a:lnTo>
                    <a:pt x="0" y="216357"/>
                  </a:lnTo>
                  <a:lnTo>
                    <a:pt x="1866" y="187982"/>
                  </a:lnTo>
                  <a:lnTo>
                    <a:pt x="16394" y="133527"/>
                  </a:lnTo>
                  <a:lnTo>
                    <a:pt x="44612" y="84480"/>
                  </a:lnTo>
                  <a:lnTo>
                    <a:pt x="84485" y="44612"/>
                  </a:lnTo>
                  <a:lnTo>
                    <a:pt x="133527" y="16394"/>
                  </a:lnTo>
                  <a:lnTo>
                    <a:pt x="187832" y="1866"/>
                  </a:lnTo>
                  <a:lnTo>
                    <a:pt x="216001" y="0"/>
                  </a:lnTo>
                  <a:lnTo>
                    <a:pt x="244369" y="1866"/>
                  </a:lnTo>
                  <a:lnTo>
                    <a:pt x="298819" y="16394"/>
                  </a:lnTo>
                  <a:lnTo>
                    <a:pt x="347867" y="44612"/>
                  </a:lnTo>
                  <a:lnTo>
                    <a:pt x="387739" y="84480"/>
                  </a:lnTo>
                  <a:lnTo>
                    <a:pt x="415953" y="133527"/>
                  </a:lnTo>
                  <a:lnTo>
                    <a:pt x="430490" y="187982"/>
                  </a:lnTo>
                  <a:lnTo>
                    <a:pt x="432358" y="21635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278057" y="5322064"/>
            <a:ext cx="1770380" cy="1517650"/>
            <a:chOff x="4278057" y="5322064"/>
            <a:chExt cx="1770380" cy="151765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3999" y="5416197"/>
              <a:ext cx="1583994" cy="142344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284357" y="5328364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5" h="432435">
                  <a:moveTo>
                    <a:pt x="216357" y="0"/>
                  </a:moveTo>
                  <a:lnTo>
                    <a:pt x="160293" y="7381"/>
                  </a:lnTo>
                  <a:lnTo>
                    <a:pt x="108000" y="28803"/>
                  </a:lnTo>
                  <a:lnTo>
                    <a:pt x="63272" y="63268"/>
                  </a:lnTo>
                  <a:lnTo>
                    <a:pt x="28803" y="108000"/>
                  </a:lnTo>
                  <a:lnTo>
                    <a:pt x="7381" y="160288"/>
                  </a:lnTo>
                  <a:lnTo>
                    <a:pt x="0" y="216357"/>
                  </a:lnTo>
                  <a:lnTo>
                    <a:pt x="1868" y="244524"/>
                  </a:lnTo>
                  <a:lnTo>
                    <a:pt x="16405" y="298826"/>
                  </a:lnTo>
                  <a:lnTo>
                    <a:pt x="44619" y="347873"/>
                  </a:lnTo>
                  <a:lnTo>
                    <a:pt x="84490" y="387740"/>
                  </a:lnTo>
                  <a:lnTo>
                    <a:pt x="133539" y="415953"/>
                  </a:lnTo>
                  <a:lnTo>
                    <a:pt x="187989" y="430490"/>
                  </a:lnTo>
                  <a:lnTo>
                    <a:pt x="216357" y="432358"/>
                  </a:lnTo>
                  <a:lnTo>
                    <a:pt x="244524" y="430490"/>
                  </a:lnTo>
                  <a:lnTo>
                    <a:pt x="298826" y="415953"/>
                  </a:lnTo>
                  <a:lnTo>
                    <a:pt x="347873" y="387740"/>
                  </a:lnTo>
                  <a:lnTo>
                    <a:pt x="387746" y="347873"/>
                  </a:lnTo>
                  <a:lnTo>
                    <a:pt x="415963" y="298826"/>
                  </a:lnTo>
                  <a:lnTo>
                    <a:pt x="430492" y="244524"/>
                  </a:lnTo>
                  <a:lnTo>
                    <a:pt x="432358" y="216357"/>
                  </a:lnTo>
                  <a:lnTo>
                    <a:pt x="430492" y="187984"/>
                  </a:lnTo>
                  <a:lnTo>
                    <a:pt x="415963" y="133537"/>
                  </a:lnTo>
                  <a:lnTo>
                    <a:pt x="387746" y="84485"/>
                  </a:lnTo>
                  <a:lnTo>
                    <a:pt x="347873" y="44617"/>
                  </a:lnTo>
                  <a:lnTo>
                    <a:pt x="298826" y="16405"/>
                  </a:lnTo>
                  <a:lnTo>
                    <a:pt x="244524" y="1868"/>
                  </a:lnTo>
                  <a:lnTo>
                    <a:pt x="21635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84357" y="5328364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5" h="432435">
                  <a:moveTo>
                    <a:pt x="432358" y="216357"/>
                  </a:moveTo>
                  <a:lnTo>
                    <a:pt x="424983" y="272114"/>
                  </a:lnTo>
                  <a:lnTo>
                    <a:pt x="403567" y="324358"/>
                  </a:lnTo>
                  <a:lnTo>
                    <a:pt x="369092" y="369090"/>
                  </a:lnTo>
                  <a:lnTo>
                    <a:pt x="324358" y="403555"/>
                  </a:lnTo>
                  <a:lnTo>
                    <a:pt x="272114" y="424976"/>
                  </a:lnTo>
                  <a:lnTo>
                    <a:pt x="216357" y="432358"/>
                  </a:lnTo>
                  <a:lnTo>
                    <a:pt x="187989" y="430490"/>
                  </a:lnTo>
                  <a:lnTo>
                    <a:pt x="133539" y="415953"/>
                  </a:lnTo>
                  <a:lnTo>
                    <a:pt x="84490" y="387740"/>
                  </a:lnTo>
                  <a:lnTo>
                    <a:pt x="44619" y="347873"/>
                  </a:lnTo>
                  <a:lnTo>
                    <a:pt x="16405" y="298826"/>
                  </a:lnTo>
                  <a:lnTo>
                    <a:pt x="1868" y="244524"/>
                  </a:lnTo>
                  <a:lnTo>
                    <a:pt x="0" y="216357"/>
                  </a:lnTo>
                  <a:lnTo>
                    <a:pt x="1868" y="187984"/>
                  </a:lnTo>
                  <a:lnTo>
                    <a:pt x="16405" y="133537"/>
                  </a:lnTo>
                  <a:lnTo>
                    <a:pt x="44619" y="84485"/>
                  </a:lnTo>
                  <a:lnTo>
                    <a:pt x="84490" y="44617"/>
                  </a:lnTo>
                  <a:lnTo>
                    <a:pt x="133539" y="16405"/>
                  </a:lnTo>
                  <a:lnTo>
                    <a:pt x="187989" y="1868"/>
                  </a:lnTo>
                  <a:lnTo>
                    <a:pt x="216357" y="0"/>
                  </a:lnTo>
                  <a:lnTo>
                    <a:pt x="244524" y="1868"/>
                  </a:lnTo>
                  <a:lnTo>
                    <a:pt x="298826" y="16405"/>
                  </a:lnTo>
                  <a:lnTo>
                    <a:pt x="347873" y="44617"/>
                  </a:lnTo>
                  <a:lnTo>
                    <a:pt x="387746" y="84485"/>
                  </a:lnTo>
                  <a:lnTo>
                    <a:pt x="415963" y="133537"/>
                  </a:lnTo>
                  <a:lnTo>
                    <a:pt x="430492" y="187984"/>
                  </a:lnTo>
                  <a:lnTo>
                    <a:pt x="432358" y="21635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158418" y="5322420"/>
            <a:ext cx="2273935" cy="1517650"/>
            <a:chOff x="7158418" y="5322420"/>
            <a:chExt cx="2273935" cy="151765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1644" y="5400017"/>
              <a:ext cx="2070341" cy="143998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64717" y="5328719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216357" y="0"/>
                  </a:moveTo>
                  <a:lnTo>
                    <a:pt x="160293" y="7381"/>
                  </a:lnTo>
                  <a:lnTo>
                    <a:pt x="108000" y="28803"/>
                  </a:lnTo>
                  <a:lnTo>
                    <a:pt x="63272" y="63272"/>
                  </a:lnTo>
                  <a:lnTo>
                    <a:pt x="28803" y="108000"/>
                  </a:lnTo>
                  <a:lnTo>
                    <a:pt x="7381" y="160293"/>
                  </a:lnTo>
                  <a:lnTo>
                    <a:pt x="0" y="216357"/>
                  </a:lnTo>
                  <a:lnTo>
                    <a:pt x="1868" y="244526"/>
                  </a:lnTo>
                  <a:lnTo>
                    <a:pt x="16405" y="298831"/>
                  </a:lnTo>
                  <a:lnTo>
                    <a:pt x="44619" y="347873"/>
                  </a:lnTo>
                  <a:lnTo>
                    <a:pt x="84490" y="387746"/>
                  </a:lnTo>
                  <a:lnTo>
                    <a:pt x="133539" y="415963"/>
                  </a:lnTo>
                  <a:lnTo>
                    <a:pt x="187989" y="430492"/>
                  </a:lnTo>
                  <a:lnTo>
                    <a:pt x="216357" y="432358"/>
                  </a:lnTo>
                  <a:lnTo>
                    <a:pt x="244524" y="430492"/>
                  </a:lnTo>
                  <a:lnTo>
                    <a:pt x="298826" y="415963"/>
                  </a:lnTo>
                  <a:lnTo>
                    <a:pt x="347873" y="387746"/>
                  </a:lnTo>
                  <a:lnTo>
                    <a:pt x="387746" y="347873"/>
                  </a:lnTo>
                  <a:lnTo>
                    <a:pt x="415963" y="298831"/>
                  </a:lnTo>
                  <a:lnTo>
                    <a:pt x="430492" y="244526"/>
                  </a:lnTo>
                  <a:lnTo>
                    <a:pt x="432358" y="216357"/>
                  </a:lnTo>
                  <a:lnTo>
                    <a:pt x="430492" y="187989"/>
                  </a:lnTo>
                  <a:lnTo>
                    <a:pt x="415963" y="133539"/>
                  </a:lnTo>
                  <a:lnTo>
                    <a:pt x="387746" y="84490"/>
                  </a:lnTo>
                  <a:lnTo>
                    <a:pt x="347873" y="44619"/>
                  </a:lnTo>
                  <a:lnTo>
                    <a:pt x="298826" y="16405"/>
                  </a:lnTo>
                  <a:lnTo>
                    <a:pt x="244524" y="1868"/>
                  </a:lnTo>
                  <a:lnTo>
                    <a:pt x="216357" y="0"/>
                  </a:lnTo>
                  <a:close/>
                </a:path>
              </a:pathLst>
            </a:custGeom>
            <a:solidFill>
              <a:srgbClr val="C400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64717" y="5328719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358" y="216357"/>
                  </a:moveTo>
                  <a:lnTo>
                    <a:pt x="424983" y="272119"/>
                  </a:lnTo>
                  <a:lnTo>
                    <a:pt x="403567" y="324357"/>
                  </a:lnTo>
                  <a:lnTo>
                    <a:pt x="369092" y="369092"/>
                  </a:lnTo>
                  <a:lnTo>
                    <a:pt x="324358" y="403567"/>
                  </a:lnTo>
                  <a:lnTo>
                    <a:pt x="272114" y="424983"/>
                  </a:lnTo>
                  <a:lnTo>
                    <a:pt x="216357" y="432358"/>
                  </a:lnTo>
                  <a:lnTo>
                    <a:pt x="187989" y="430492"/>
                  </a:lnTo>
                  <a:lnTo>
                    <a:pt x="133539" y="415963"/>
                  </a:lnTo>
                  <a:lnTo>
                    <a:pt x="84490" y="387746"/>
                  </a:lnTo>
                  <a:lnTo>
                    <a:pt x="44619" y="347873"/>
                  </a:lnTo>
                  <a:lnTo>
                    <a:pt x="16405" y="298831"/>
                  </a:lnTo>
                  <a:lnTo>
                    <a:pt x="1868" y="244526"/>
                  </a:lnTo>
                  <a:lnTo>
                    <a:pt x="0" y="216357"/>
                  </a:lnTo>
                  <a:lnTo>
                    <a:pt x="1868" y="187989"/>
                  </a:lnTo>
                  <a:lnTo>
                    <a:pt x="16405" y="133539"/>
                  </a:lnTo>
                  <a:lnTo>
                    <a:pt x="44619" y="84490"/>
                  </a:lnTo>
                  <a:lnTo>
                    <a:pt x="84490" y="44619"/>
                  </a:lnTo>
                  <a:lnTo>
                    <a:pt x="133539" y="16405"/>
                  </a:lnTo>
                  <a:lnTo>
                    <a:pt x="187989" y="1868"/>
                  </a:lnTo>
                  <a:lnTo>
                    <a:pt x="216357" y="0"/>
                  </a:lnTo>
                  <a:lnTo>
                    <a:pt x="244524" y="1868"/>
                  </a:lnTo>
                  <a:lnTo>
                    <a:pt x="298826" y="16405"/>
                  </a:lnTo>
                  <a:lnTo>
                    <a:pt x="347873" y="44619"/>
                  </a:lnTo>
                  <a:lnTo>
                    <a:pt x="387746" y="84490"/>
                  </a:lnTo>
                  <a:lnTo>
                    <a:pt x="415963" y="133539"/>
                  </a:lnTo>
                  <a:lnTo>
                    <a:pt x="430492" y="187989"/>
                  </a:lnTo>
                  <a:lnTo>
                    <a:pt x="432358" y="21635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BE3EC7-A47B-6077-E0E5-45C10B503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1814" y="1700167"/>
            <a:ext cx="1423651" cy="1094583"/>
          </a:xfrm>
          <a:prstGeom prst="rect">
            <a:avLst/>
          </a:prstGeom>
        </p:spPr>
      </p:pic>
      <p:sp>
        <p:nvSpPr>
          <p:cNvPr id="26" name="object 21">
            <a:extLst>
              <a:ext uri="{FF2B5EF4-FFF2-40B4-BE49-F238E27FC236}">
                <a16:creationId xmlns:a16="http://schemas.microsoft.com/office/drawing/2014/main" id="{A317D83B-E5AB-6FAF-F3CA-C2645140E661}"/>
              </a:ext>
            </a:extLst>
          </p:cNvPr>
          <p:cNvSpPr/>
          <p:nvPr/>
        </p:nvSpPr>
        <p:spPr>
          <a:xfrm>
            <a:off x="10546233" y="1528969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4" h="432435">
                <a:moveTo>
                  <a:pt x="216357" y="0"/>
                </a:moveTo>
                <a:lnTo>
                  <a:pt x="160293" y="7381"/>
                </a:lnTo>
                <a:lnTo>
                  <a:pt x="108000" y="28803"/>
                </a:lnTo>
                <a:lnTo>
                  <a:pt x="63272" y="63272"/>
                </a:lnTo>
                <a:lnTo>
                  <a:pt x="28803" y="108000"/>
                </a:lnTo>
                <a:lnTo>
                  <a:pt x="7381" y="160293"/>
                </a:lnTo>
                <a:lnTo>
                  <a:pt x="0" y="216357"/>
                </a:lnTo>
                <a:lnTo>
                  <a:pt x="1868" y="244526"/>
                </a:lnTo>
                <a:lnTo>
                  <a:pt x="16405" y="298831"/>
                </a:lnTo>
                <a:lnTo>
                  <a:pt x="44619" y="347873"/>
                </a:lnTo>
                <a:lnTo>
                  <a:pt x="84490" y="387746"/>
                </a:lnTo>
                <a:lnTo>
                  <a:pt x="133539" y="415963"/>
                </a:lnTo>
                <a:lnTo>
                  <a:pt x="187989" y="430492"/>
                </a:lnTo>
                <a:lnTo>
                  <a:pt x="216357" y="432358"/>
                </a:lnTo>
                <a:lnTo>
                  <a:pt x="244524" y="430492"/>
                </a:lnTo>
                <a:lnTo>
                  <a:pt x="298826" y="415963"/>
                </a:lnTo>
                <a:lnTo>
                  <a:pt x="347873" y="387746"/>
                </a:lnTo>
                <a:lnTo>
                  <a:pt x="387746" y="347873"/>
                </a:lnTo>
                <a:lnTo>
                  <a:pt x="415963" y="298831"/>
                </a:lnTo>
                <a:lnTo>
                  <a:pt x="430492" y="244526"/>
                </a:lnTo>
                <a:lnTo>
                  <a:pt x="432358" y="216357"/>
                </a:lnTo>
                <a:lnTo>
                  <a:pt x="430492" y="187989"/>
                </a:lnTo>
                <a:lnTo>
                  <a:pt x="415963" y="133539"/>
                </a:lnTo>
                <a:lnTo>
                  <a:pt x="387746" y="84490"/>
                </a:lnTo>
                <a:lnTo>
                  <a:pt x="347873" y="44619"/>
                </a:lnTo>
                <a:lnTo>
                  <a:pt x="298826" y="16405"/>
                </a:lnTo>
                <a:lnTo>
                  <a:pt x="244524" y="1868"/>
                </a:lnTo>
                <a:lnTo>
                  <a:pt x="216357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19475">
              <a:lnSpc>
                <a:spcPct val="100000"/>
              </a:lnSpc>
              <a:spcBef>
                <a:spcPts val="110"/>
              </a:spcBef>
            </a:pPr>
            <a:r>
              <a:rPr dirty="0"/>
              <a:t>I</a:t>
            </a:r>
            <a:r>
              <a:rPr spc="-30" dirty="0"/>
              <a:t> </a:t>
            </a:r>
            <a:r>
              <a:rPr dirty="0"/>
              <a:t>need</a:t>
            </a:r>
            <a:r>
              <a:rPr spc="-20" dirty="0"/>
              <a:t> </a:t>
            </a:r>
            <a:r>
              <a:rPr dirty="0"/>
              <a:t>your</a:t>
            </a:r>
            <a:r>
              <a:rPr spc="-20" dirty="0"/>
              <a:t> </a:t>
            </a:r>
            <a:r>
              <a:rPr dirty="0"/>
              <a:t>help</a:t>
            </a:r>
            <a:r>
              <a:rPr spc="-20" dirty="0"/>
              <a:t> </a:t>
            </a:r>
            <a:r>
              <a:rPr spc="-50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10372090" cy="2335254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64135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Put the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bauble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that matches your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mood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front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table.</a:t>
            </a:r>
            <a:endParaRPr sz="2950" dirty="0">
              <a:latin typeface="Arial"/>
              <a:cs typeface="Arial"/>
            </a:endParaRPr>
          </a:p>
          <a:p>
            <a:pPr marL="12700" marR="5080">
              <a:lnSpc>
                <a:spcPts val="3300"/>
              </a:lnSpc>
              <a:spcBef>
                <a:spcPts val="13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tend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lectures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bit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too long.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way,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i="1" spc="-10" dirty="0">
                <a:solidFill>
                  <a:srgbClr val="FFFFFF"/>
                </a:solidFill>
                <a:latin typeface="Arial"/>
                <a:cs typeface="Arial"/>
              </a:rPr>
              <a:t>notice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that’s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happening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stop/address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it, without you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tell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shut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up.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Win-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win!</a:t>
            </a:r>
            <a:endParaRPr lang="nl-NL" sz="2950" spc="-2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9995" y="5111639"/>
            <a:ext cx="2663634" cy="187200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145704" y="5321708"/>
            <a:ext cx="2238375" cy="1501140"/>
            <a:chOff x="1145704" y="5321708"/>
            <a:chExt cx="2238375" cy="15011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996" y="5416565"/>
              <a:ext cx="2087638" cy="14058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52004" y="532800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216001" y="0"/>
                  </a:moveTo>
                  <a:lnTo>
                    <a:pt x="160239" y="7375"/>
                  </a:lnTo>
                  <a:lnTo>
                    <a:pt x="108000" y="28790"/>
                  </a:lnTo>
                  <a:lnTo>
                    <a:pt x="63266" y="63265"/>
                  </a:lnTo>
                  <a:lnTo>
                    <a:pt x="28790" y="107988"/>
                  </a:lnTo>
                  <a:lnTo>
                    <a:pt x="7375" y="160281"/>
                  </a:lnTo>
                  <a:lnTo>
                    <a:pt x="0" y="216357"/>
                  </a:lnTo>
                  <a:lnTo>
                    <a:pt x="1866" y="244519"/>
                  </a:lnTo>
                  <a:lnTo>
                    <a:pt x="16394" y="298824"/>
                  </a:lnTo>
                  <a:lnTo>
                    <a:pt x="44612" y="347867"/>
                  </a:lnTo>
                  <a:lnTo>
                    <a:pt x="84485" y="387739"/>
                  </a:lnTo>
                  <a:lnTo>
                    <a:pt x="133532" y="415953"/>
                  </a:lnTo>
                  <a:lnTo>
                    <a:pt x="187982" y="430490"/>
                  </a:lnTo>
                  <a:lnTo>
                    <a:pt x="216357" y="432358"/>
                  </a:lnTo>
                  <a:lnTo>
                    <a:pt x="244519" y="430490"/>
                  </a:lnTo>
                  <a:lnTo>
                    <a:pt x="298824" y="415953"/>
                  </a:lnTo>
                  <a:lnTo>
                    <a:pt x="347867" y="387739"/>
                  </a:lnTo>
                  <a:lnTo>
                    <a:pt x="387739" y="347867"/>
                  </a:lnTo>
                  <a:lnTo>
                    <a:pt x="415953" y="298824"/>
                  </a:lnTo>
                  <a:lnTo>
                    <a:pt x="430490" y="244519"/>
                  </a:lnTo>
                  <a:lnTo>
                    <a:pt x="432358" y="216357"/>
                  </a:lnTo>
                  <a:lnTo>
                    <a:pt x="430490" y="187982"/>
                  </a:lnTo>
                  <a:lnTo>
                    <a:pt x="415953" y="133527"/>
                  </a:lnTo>
                  <a:lnTo>
                    <a:pt x="387739" y="84480"/>
                  </a:lnTo>
                  <a:lnTo>
                    <a:pt x="347867" y="44612"/>
                  </a:lnTo>
                  <a:lnTo>
                    <a:pt x="298819" y="16394"/>
                  </a:lnTo>
                  <a:lnTo>
                    <a:pt x="244369" y="1866"/>
                  </a:lnTo>
                  <a:lnTo>
                    <a:pt x="216001" y="0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52004" y="532800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358" y="216357"/>
                  </a:moveTo>
                  <a:lnTo>
                    <a:pt x="424976" y="272110"/>
                  </a:lnTo>
                  <a:lnTo>
                    <a:pt x="403555" y="324358"/>
                  </a:lnTo>
                  <a:lnTo>
                    <a:pt x="369085" y="369085"/>
                  </a:lnTo>
                  <a:lnTo>
                    <a:pt x="324357" y="403555"/>
                  </a:lnTo>
                  <a:lnTo>
                    <a:pt x="272110" y="424976"/>
                  </a:lnTo>
                  <a:lnTo>
                    <a:pt x="216357" y="432358"/>
                  </a:lnTo>
                  <a:lnTo>
                    <a:pt x="187982" y="430490"/>
                  </a:lnTo>
                  <a:lnTo>
                    <a:pt x="133532" y="415953"/>
                  </a:lnTo>
                  <a:lnTo>
                    <a:pt x="84485" y="387739"/>
                  </a:lnTo>
                  <a:lnTo>
                    <a:pt x="44612" y="347867"/>
                  </a:lnTo>
                  <a:lnTo>
                    <a:pt x="16394" y="298824"/>
                  </a:lnTo>
                  <a:lnTo>
                    <a:pt x="1866" y="244519"/>
                  </a:lnTo>
                  <a:lnTo>
                    <a:pt x="0" y="216357"/>
                  </a:lnTo>
                  <a:lnTo>
                    <a:pt x="1866" y="187982"/>
                  </a:lnTo>
                  <a:lnTo>
                    <a:pt x="16394" y="133527"/>
                  </a:lnTo>
                  <a:lnTo>
                    <a:pt x="44612" y="84480"/>
                  </a:lnTo>
                  <a:lnTo>
                    <a:pt x="84485" y="44612"/>
                  </a:lnTo>
                  <a:lnTo>
                    <a:pt x="133527" y="16394"/>
                  </a:lnTo>
                  <a:lnTo>
                    <a:pt x="187832" y="1866"/>
                  </a:lnTo>
                  <a:lnTo>
                    <a:pt x="216001" y="0"/>
                  </a:lnTo>
                  <a:lnTo>
                    <a:pt x="244369" y="1866"/>
                  </a:lnTo>
                  <a:lnTo>
                    <a:pt x="298819" y="16394"/>
                  </a:lnTo>
                  <a:lnTo>
                    <a:pt x="347867" y="44612"/>
                  </a:lnTo>
                  <a:lnTo>
                    <a:pt x="387739" y="84480"/>
                  </a:lnTo>
                  <a:lnTo>
                    <a:pt x="415953" y="133527"/>
                  </a:lnTo>
                  <a:lnTo>
                    <a:pt x="430490" y="187982"/>
                  </a:lnTo>
                  <a:lnTo>
                    <a:pt x="432358" y="21635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278057" y="5322064"/>
            <a:ext cx="1770380" cy="1517650"/>
            <a:chOff x="4278057" y="5322064"/>
            <a:chExt cx="1770380" cy="15176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3999" y="5416197"/>
              <a:ext cx="1583994" cy="14234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84357" y="5328364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5" h="432435">
                  <a:moveTo>
                    <a:pt x="216357" y="0"/>
                  </a:moveTo>
                  <a:lnTo>
                    <a:pt x="160293" y="7381"/>
                  </a:lnTo>
                  <a:lnTo>
                    <a:pt x="108000" y="28803"/>
                  </a:lnTo>
                  <a:lnTo>
                    <a:pt x="63272" y="63268"/>
                  </a:lnTo>
                  <a:lnTo>
                    <a:pt x="28803" y="108000"/>
                  </a:lnTo>
                  <a:lnTo>
                    <a:pt x="7381" y="160288"/>
                  </a:lnTo>
                  <a:lnTo>
                    <a:pt x="0" y="216357"/>
                  </a:lnTo>
                  <a:lnTo>
                    <a:pt x="1868" y="244524"/>
                  </a:lnTo>
                  <a:lnTo>
                    <a:pt x="16405" y="298826"/>
                  </a:lnTo>
                  <a:lnTo>
                    <a:pt x="44619" y="347873"/>
                  </a:lnTo>
                  <a:lnTo>
                    <a:pt x="84490" y="387740"/>
                  </a:lnTo>
                  <a:lnTo>
                    <a:pt x="133539" y="415953"/>
                  </a:lnTo>
                  <a:lnTo>
                    <a:pt x="187989" y="430490"/>
                  </a:lnTo>
                  <a:lnTo>
                    <a:pt x="216357" y="432358"/>
                  </a:lnTo>
                  <a:lnTo>
                    <a:pt x="244524" y="430490"/>
                  </a:lnTo>
                  <a:lnTo>
                    <a:pt x="298826" y="415953"/>
                  </a:lnTo>
                  <a:lnTo>
                    <a:pt x="347873" y="387740"/>
                  </a:lnTo>
                  <a:lnTo>
                    <a:pt x="387746" y="347873"/>
                  </a:lnTo>
                  <a:lnTo>
                    <a:pt x="415963" y="298826"/>
                  </a:lnTo>
                  <a:lnTo>
                    <a:pt x="430492" y="244524"/>
                  </a:lnTo>
                  <a:lnTo>
                    <a:pt x="432358" y="216357"/>
                  </a:lnTo>
                  <a:lnTo>
                    <a:pt x="430492" y="187984"/>
                  </a:lnTo>
                  <a:lnTo>
                    <a:pt x="415963" y="133537"/>
                  </a:lnTo>
                  <a:lnTo>
                    <a:pt x="387746" y="84485"/>
                  </a:lnTo>
                  <a:lnTo>
                    <a:pt x="347873" y="44617"/>
                  </a:lnTo>
                  <a:lnTo>
                    <a:pt x="298826" y="16405"/>
                  </a:lnTo>
                  <a:lnTo>
                    <a:pt x="244524" y="1868"/>
                  </a:lnTo>
                  <a:lnTo>
                    <a:pt x="21635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84357" y="5328364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5" h="432435">
                  <a:moveTo>
                    <a:pt x="432358" y="216357"/>
                  </a:moveTo>
                  <a:lnTo>
                    <a:pt x="424983" y="272114"/>
                  </a:lnTo>
                  <a:lnTo>
                    <a:pt x="403567" y="324358"/>
                  </a:lnTo>
                  <a:lnTo>
                    <a:pt x="369092" y="369090"/>
                  </a:lnTo>
                  <a:lnTo>
                    <a:pt x="324358" y="403555"/>
                  </a:lnTo>
                  <a:lnTo>
                    <a:pt x="272114" y="424976"/>
                  </a:lnTo>
                  <a:lnTo>
                    <a:pt x="216357" y="432358"/>
                  </a:lnTo>
                  <a:lnTo>
                    <a:pt x="187989" y="430490"/>
                  </a:lnTo>
                  <a:lnTo>
                    <a:pt x="133539" y="415953"/>
                  </a:lnTo>
                  <a:lnTo>
                    <a:pt x="84490" y="387740"/>
                  </a:lnTo>
                  <a:lnTo>
                    <a:pt x="44619" y="347873"/>
                  </a:lnTo>
                  <a:lnTo>
                    <a:pt x="16405" y="298826"/>
                  </a:lnTo>
                  <a:lnTo>
                    <a:pt x="1868" y="244524"/>
                  </a:lnTo>
                  <a:lnTo>
                    <a:pt x="0" y="216357"/>
                  </a:lnTo>
                  <a:lnTo>
                    <a:pt x="1868" y="187984"/>
                  </a:lnTo>
                  <a:lnTo>
                    <a:pt x="16405" y="133537"/>
                  </a:lnTo>
                  <a:lnTo>
                    <a:pt x="44619" y="84485"/>
                  </a:lnTo>
                  <a:lnTo>
                    <a:pt x="84490" y="44617"/>
                  </a:lnTo>
                  <a:lnTo>
                    <a:pt x="133539" y="16405"/>
                  </a:lnTo>
                  <a:lnTo>
                    <a:pt x="187989" y="1868"/>
                  </a:lnTo>
                  <a:lnTo>
                    <a:pt x="216357" y="0"/>
                  </a:lnTo>
                  <a:lnTo>
                    <a:pt x="244524" y="1868"/>
                  </a:lnTo>
                  <a:lnTo>
                    <a:pt x="298826" y="16405"/>
                  </a:lnTo>
                  <a:lnTo>
                    <a:pt x="347873" y="44617"/>
                  </a:lnTo>
                  <a:lnTo>
                    <a:pt x="387746" y="84485"/>
                  </a:lnTo>
                  <a:lnTo>
                    <a:pt x="415963" y="133537"/>
                  </a:lnTo>
                  <a:lnTo>
                    <a:pt x="430492" y="187984"/>
                  </a:lnTo>
                  <a:lnTo>
                    <a:pt x="432358" y="21635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158418" y="5322420"/>
            <a:ext cx="2273935" cy="1517650"/>
            <a:chOff x="7158418" y="5322420"/>
            <a:chExt cx="2273935" cy="151765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1644" y="5400017"/>
              <a:ext cx="2070341" cy="143998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164717" y="5328719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216357" y="0"/>
                  </a:moveTo>
                  <a:lnTo>
                    <a:pt x="160293" y="7381"/>
                  </a:lnTo>
                  <a:lnTo>
                    <a:pt x="108000" y="28803"/>
                  </a:lnTo>
                  <a:lnTo>
                    <a:pt x="63272" y="63272"/>
                  </a:lnTo>
                  <a:lnTo>
                    <a:pt x="28803" y="108000"/>
                  </a:lnTo>
                  <a:lnTo>
                    <a:pt x="7381" y="160293"/>
                  </a:lnTo>
                  <a:lnTo>
                    <a:pt x="0" y="216357"/>
                  </a:lnTo>
                  <a:lnTo>
                    <a:pt x="1868" y="244526"/>
                  </a:lnTo>
                  <a:lnTo>
                    <a:pt x="16405" y="298831"/>
                  </a:lnTo>
                  <a:lnTo>
                    <a:pt x="44619" y="347873"/>
                  </a:lnTo>
                  <a:lnTo>
                    <a:pt x="84490" y="387746"/>
                  </a:lnTo>
                  <a:lnTo>
                    <a:pt x="133539" y="415963"/>
                  </a:lnTo>
                  <a:lnTo>
                    <a:pt x="187989" y="430492"/>
                  </a:lnTo>
                  <a:lnTo>
                    <a:pt x="216357" y="432358"/>
                  </a:lnTo>
                  <a:lnTo>
                    <a:pt x="244524" y="430492"/>
                  </a:lnTo>
                  <a:lnTo>
                    <a:pt x="298826" y="415963"/>
                  </a:lnTo>
                  <a:lnTo>
                    <a:pt x="347873" y="387746"/>
                  </a:lnTo>
                  <a:lnTo>
                    <a:pt x="387746" y="347873"/>
                  </a:lnTo>
                  <a:lnTo>
                    <a:pt x="415963" y="298831"/>
                  </a:lnTo>
                  <a:lnTo>
                    <a:pt x="430492" y="244526"/>
                  </a:lnTo>
                  <a:lnTo>
                    <a:pt x="432358" y="216357"/>
                  </a:lnTo>
                  <a:lnTo>
                    <a:pt x="430492" y="187989"/>
                  </a:lnTo>
                  <a:lnTo>
                    <a:pt x="415963" y="133539"/>
                  </a:lnTo>
                  <a:lnTo>
                    <a:pt x="387746" y="84490"/>
                  </a:lnTo>
                  <a:lnTo>
                    <a:pt x="347873" y="44619"/>
                  </a:lnTo>
                  <a:lnTo>
                    <a:pt x="298826" y="16405"/>
                  </a:lnTo>
                  <a:lnTo>
                    <a:pt x="244524" y="1868"/>
                  </a:lnTo>
                  <a:lnTo>
                    <a:pt x="216357" y="0"/>
                  </a:lnTo>
                  <a:close/>
                </a:path>
              </a:pathLst>
            </a:custGeom>
            <a:solidFill>
              <a:srgbClr val="C400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64717" y="5328719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358" y="216357"/>
                  </a:moveTo>
                  <a:lnTo>
                    <a:pt x="424983" y="272119"/>
                  </a:lnTo>
                  <a:lnTo>
                    <a:pt x="403567" y="324357"/>
                  </a:lnTo>
                  <a:lnTo>
                    <a:pt x="369092" y="369092"/>
                  </a:lnTo>
                  <a:lnTo>
                    <a:pt x="324358" y="403567"/>
                  </a:lnTo>
                  <a:lnTo>
                    <a:pt x="272114" y="424983"/>
                  </a:lnTo>
                  <a:lnTo>
                    <a:pt x="216357" y="432358"/>
                  </a:lnTo>
                  <a:lnTo>
                    <a:pt x="187989" y="430492"/>
                  </a:lnTo>
                  <a:lnTo>
                    <a:pt x="133539" y="415963"/>
                  </a:lnTo>
                  <a:lnTo>
                    <a:pt x="84490" y="387746"/>
                  </a:lnTo>
                  <a:lnTo>
                    <a:pt x="44619" y="347873"/>
                  </a:lnTo>
                  <a:lnTo>
                    <a:pt x="16405" y="298831"/>
                  </a:lnTo>
                  <a:lnTo>
                    <a:pt x="1868" y="244526"/>
                  </a:lnTo>
                  <a:lnTo>
                    <a:pt x="0" y="216357"/>
                  </a:lnTo>
                  <a:lnTo>
                    <a:pt x="1868" y="187989"/>
                  </a:lnTo>
                  <a:lnTo>
                    <a:pt x="16405" y="133539"/>
                  </a:lnTo>
                  <a:lnTo>
                    <a:pt x="44619" y="84490"/>
                  </a:lnTo>
                  <a:lnTo>
                    <a:pt x="84490" y="44619"/>
                  </a:lnTo>
                  <a:lnTo>
                    <a:pt x="133539" y="16405"/>
                  </a:lnTo>
                  <a:lnTo>
                    <a:pt x="187989" y="1868"/>
                  </a:lnTo>
                  <a:lnTo>
                    <a:pt x="216357" y="0"/>
                  </a:lnTo>
                  <a:lnTo>
                    <a:pt x="244524" y="1868"/>
                  </a:lnTo>
                  <a:lnTo>
                    <a:pt x="298826" y="16405"/>
                  </a:lnTo>
                  <a:lnTo>
                    <a:pt x="347873" y="44619"/>
                  </a:lnTo>
                  <a:lnTo>
                    <a:pt x="387746" y="84490"/>
                  </a:lnTo>
                  <a:lnTo>
                    <a:pt x="415963" y="133539"/>
                  </a:lnTo>
                  <a:lnTo>
                    <a:pt x="430492" y="187989"/>
                  </a:lnTo>
                  <a:lnTo>
                    <a:pt x="432358" y="21635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19475">
              <a:lnSpc>
                <a:spcPct val="100000"/>
              </a:lnSpc>
              <a:spcBef>
                <a:spcPts val="110"/>
              </a:spcBef>
            </a:pPr>
            <a:r>
              <a:rPr dirty="0"/>
              <a:t>I</a:t>
            </a:r>
            <a:r>
              <a:rPr spc="-30" dirty="0"/>
              <a:t> </a:t>
            </a:r>
            <a:r>
              <a:rPr dirty="0"/>
              <a:t>need</a:t>
            </a:r>
            <a:r>
              <a:rPr spc="-20" dirty="0"/>
              <a:t> </a:t>
            </a:r>
            <a:r>
              <a:rPr dirty="0"/>
              <a:t>your</a:t>
            </a:r>
            <a:r>
              <a:rPr spc="-20" dirty="0"/>
              <a:t> </a:t>
            </a:r>
            <a:r>
              <a:rPr dirty="0"/>
              <a:t>help</a:t>
            </a:r>
            <a:r>
              <a:rPr spc="-20" dirty="0"/>
              <a:t> </a:t>
            </a:r>
            <a:r>
              <a:rPr lang="nl-NL" spc="-50" dirty="0"/>
              <a:t>2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10372090" cy="1322156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641350">
              <a:lnSpc>
                <a:spcPts val="3300"/>
              </a:lnSpc>
              <a:spcBef>
                <a:spcPts val="409"/>
              </a:spcBef>
            </a:pP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Please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fill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out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surveys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lectures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practicals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, I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become</a:t>
            </a:r>
            <a: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lang="nl-NL" sz="2950" dirty="0" err="1">
                <a:solidFill>
                  <a:srgbClr val="FFFFFF"/>
                </a:solidFill>
                <a:latin typeface="Arial"/>
                <a:cs typeface="Arial"/>
              </a:rPr>
              <a:t>certified</a:t>
            </a:r>
            <a:br>
              <a:rPr lang="nl-NL" sz="2950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nl-NL" sz="2950" i="1" dirty="0" err="1">
                <a:solidFill>
                  <a:srgbClr val="FFFFFF"/>
                </a:solidFill>
                <a:latin typeface="Arial"/>
                <a:cs typeface="Arial"/>
              </a:rPr>
              <a:t>lean</a:t>
            </a:r>
            <a:r>
              <a:rPr lang="nl-NL" sz="2950" i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nl-NL" sz="2950" i="1" dirty="0" err="1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lang="nl-NL" sz="2950" i="1" dirty="0">
                <a:solidFill>
                  <a:srgbClr val="FFFFFF"/>
                </a:solidFill>
                <a:latin typeface="Arial"/>
                <a:cs typeface="Arial"/>
              </a:rPr>
              <a:t>, teaching machine (</a:t>
            </a:r>
            <a:r>
              <a:rPr lang="nl-NL" sz="2950" i="1" dirty="0" err="1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lang="nl-NL" sz="2950" i="1" dirty="0">
                <a:solidFill>
                  <a:srgbClr val="FFFFFF"/>
                </a:solidFill>
                <a:latin typeface="Arial"/>
                <a:cs typeface="Arial"/>
              </a:rPr>
              <a:t> machine)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394263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2244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Questions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9856470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Besides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this,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feel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raise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hand and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ask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questions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unclear.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442502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4264460"/>
            <a:ext cx="966152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If there’s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hands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raised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now then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we’ll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dive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in!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6F3C-487A-051D-09F2-F933D561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Aha, I can ask you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F2753-C0DE-BB2D-6484-742E12C37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8860" y="1586056"/>
            <a:ext cx="6306184" cy="647052"/>
          </a:xfrm>
        </p:spPr>
        <p:txBody>
          <a:bodyPr/>
          <a:lstStyle/>
          <a:p>
            <a:r>
              <a:rPr lang="en-NL" dirty="0"/>
              <a:t>What is ML?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6C26BE-EF73-860B-8190-8E8D9D470BDD}"/>
              </a:ext>
            </a:extLst>
          </p:cNvPr>
          <p:cNvSpPr txBox="1">
            <a:spLocks/>
          </p:cNvSpPr>
          <p:nvPr/>
        </p:nvSpPr>
        <p:spPr>
          <a:xfrm>
            <a:off x="1038860" y="2425700"/>
            <a:ext cx="6306184" cy="453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950" b="0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What is deep learning?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BBC65F-5E1A-9867-70B6-28944CAF6DA6}"/>
              </a:ext>
            </a:extLst>
          </p:cNvPr>
          <p:cNvSpPr txBox="1">
            <a:spLocks/>
          </p:cNvSpPr>
          <p:nvPr/>
        </p:nvSpPr>
        <p:spPr>
          <a:xfrm>
            <a:off x="1038860" y="3265515"/>
            <a:ext cx="6306184" cy="453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950" b="0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What is the goal of ML?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E0A3672-751F-E6BC-D229-31255241AE83}"/>
              </a:ext>
            </a:extLst>
          </p:cNvPr>
          <p:cNvSpPr txBox="1">
            <a:spLocks/>
          </p:cNvSpPr>
          <p:nvPr/>
        </p:nvSpPr>
        <p:spPr>
          <a:xfrm>
            <a:off x="1038860" y="4109563"/>
            <a:ext cx="6306184" cy="9079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950" b="0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What is a ChatGPT and how does it work?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DE5799-BA88-E638-BE40-BC413C23E76B}"/>
              </a:ext>
            </a:extLst>
          </p:cNvPr>
          <p:cNvSpPr txBox="1">
            <a:spLocks/>
          </p:cNvSpPr>
          <p:nvPr/>
        </p:nvSpPr>
        <p:spPr>
          <a:xfrm>
            <a:off x="1038860" y="5398944"/>
            <a:ext cx="6306184" cy="453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950" b="0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What is dimension reduction?</a:t>
            </a:r>
          </a:p>
        </p:txBody>
      </p:sp>
    </p:spTree>
    <p:extLst>
      <p:ext uri="{BB962C8B-B14F-4D97-AF65-F5344CB8AC3E}">
        <p14:creationId xmlns:p14="http://schemas.microsoft.com/office/powerpoint/2010/main" val="312034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76694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Today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913383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349767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1451483"/>
            <a:ext cx="8576945" cy="236156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Intro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regression,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descent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ct val="129600"/>
              </a:lnSpc>
              <a:spcBef>
                <a:spcPts val="1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Bias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variance,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cross-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validation,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curves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algebra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primer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06470">
              <a:lnSpc>
                <a:spcPct val="100000"/>
              </a:lnSpc>
              <a:spcBef>
                <a:spcPts val="110"/>
              </a:spcBef>
            </a:pPr>
            <a:r>
              <a:rPr dirty="0"/>
              <a:t>This</a:t>
            </a:r>
            <a:r>
              <a:rPr spc="-40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913383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349767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1451483"/>
            <a:ext cx="8495030" cy="2361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branches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ML: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supervised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unsupervised Terminology</a:t>
            </a:r>
            <a:endParaRPr sz="2950">
              <a:latin typeface="Arial"/>
              <a:cs typeface="Arial"/>
            </a:endParaRPr>
          </a:p>
          <a:p>
            <a:pPr marL="12700" marR="2233295">
              <a:lnSpc>
                <a:spcPct val="129600"/>
              </a:lnSpc>
              <a:spcBef>
                <a:spcPts val="1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function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descent &amp;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1605" y="1644119"/>
            <a:ext cx="7682395" cy="35391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527996" y="4535998"/>
            <a:ext cx="2160270" cy="1080135"/>
          </a:xfrm>
          <a:custGeom>
            <a:avLst/>
            <a:gdLst/>
            <a:ahLst/>
            <a:cxnLst/>
            <a:rect l="l" t="t" r="r" b="b"/>
            <a:pathLst>
              <a:path w="2160270" h="1080135">
                <a:moveTo>
                  <a:pt x="0" y="0"/>
                </a:moveTo>
                <a:lnTo>
                  <a:pt x="0" y="648004"/>
                </a:lnTo>
              </a:path>
              <a:path w="2160270" h="1080135">
                <a:moveTo>
                  <a:pt x="2160003" y="0"/>
                </a:moveTo>
                <a:lnTo>
                  <a:pt x="2160003" y="648004"/>
                </a:lnTo>
              </a:path>
              <a:path w="2160270" h="1080135">
                <a:moveTo>
                  <a:pt x="0" y="648004"/>
                </a:moveTo>
                <a:lnTo>
                  <a:pt x="2160003" y="648004"/>
                </a:lnTo>
              </a:path>
              <a:path w="2160270" h="1080135">
                <a:moveTo>
                  <a:pt x="1080007" y="648004"/>
                </a:moveTo>
                <a:lnTo>
                  <a:pt x="1080007" y="1080007"/>
                </a:lnTo>
              </a:path>
            </a:pathLst>
          </a:custGeom>
          <a:ln w="38159">
            <a:solidFill>
              <a:srgbClr val="EF4D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01301" y="5523030"/>
            <a:ext cx="28676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EF4D4C"/>
                </a:solidFill>
                <a:latin typeface="Arial"/>
                <a:cs typeface="Arial"/>
              </a:rPr>
              <a:t>80%</a:t>
            </a:r>
            <a:r>
              <a:rPr sz="2800" b="1" spc="-25" dirty="0">
                <a:solidFill>
                  <a:srgbClr val="EF4D4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F4D4C"/>
                </a:solidFill>
                <a:latin typeface="Arial"/>
                <a:cs typeface="Arial"/>
              </a:rPr>
              <a:t>of</a:t>
            </a:r>
            <a:r>
              <a:rPr sz="2800" b="1" spc="-20" dirty="0">
                <a:solidFill>
                  <a:srgbClr val="EF4D4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F4D4C"/>
                </a:solidFill>
                <a:latin typeface="Arial"/>
                <a:cs typeface="Arial"/>
              </a:rPr>
              <a:t>your</a:t>
            </a:r>
            <a:r>
              <a:rPr sz="2800" b="1" spc="-10" dirty="0">
                <a:solidFill>
                  <a:srgbClr val="EF4D4C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EF4D4C"/>
                </a:solidFill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62250">
              <a:lnSpc>
                <a:spcPct val="100000"/>
              </a:lnSpc>
              <a:spcBef>
                <a:spcPts val="110"/>
              </a:spcBef>
            </a:pPr>
            <a:r>
              <a:rPr dirty="0"/>
              <a:t>The</a:t>
            </a:r>
            <a:r>
              <a:rPr spc="-45" dirty="0"/>
              <a:t> </a:t>
            </a:r>
            <a:r>
              <a:rPr dirty="0"/>
              <a:t>ugly</a:t>
            </a:r>
            <a:r>
              <a:rPr spc="-30" dirty="0"/>
              <a:t> </a:t>
            </a:r>
            <a:r>
              <a:rPr dirty="0"/>
              <a:t>truth</a:t>
            </a:r>
            <a:r>
              <a:rPr spc="-30" dirty="0"/>
              <a:t> </a:t>
            </a:r>
            <a:r>
              <a:rPr dirty="0"/>
              <a:t>about</a:t>
            </a:r>
            <a:r>
              <a:rPr spc="-25" dirty="0"/>
              <a:t> 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74925">
              <a:lnSpc>
                <a:spcPct val="100000"/>
              </a:lnSpc>
              <a:spcBef>
                <a:spcPts val="110"/>
              </a:spcBef>
            </a:pPr>
            <a:r>
              <a:rPr dirty="0"/>
              <a:t>Map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Machine</a:t>
            </a:r>
            <a:r>
              <a:rPr spc="-10" dirty="0"/>
              <a:t> 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2001" y="1367285"/>
            <a:ext cx="4744084" cy="540863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74925">
              <a:lnSpc>
                <a:spcPct val="100000"/>
              </a:lnSpc>
              <a:spcBef>
                <a:spcPts val="110"/>
              </a:spcBef>
            </a:pPr>
            <a:r>
              <a:rPr dirty="0"/>
              <a:t>Map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Machine</a:t>
            </a:r>
            <a:r>
              <a:rPr spc="-10" dirty="0"/>
              <a:t> 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72001" y="1367628"/>
            <a:ext cx="4744085" cy="5408295"/>
            <a:chOff x="3672001" y="1367628"/>
            <a:chExt cx="4744085" cy="5408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001" y="1367653"/>
              <a:ext cx="4744059" cy="21596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001" y="1367628"/>
              <a:ext cx="4744084" cy="540829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74925">
              <a:lnSpc>
                <a:spcPct val="100000"/>
              </a:lnSpc>
              <a:spcBef>
                <a:spcPts val="110"/>
              </a:spcBef>
            </a:pPr>
            <a:r>
              <a:rPr dirty="0"/>
              <a:t>Map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Machine</a:t>
            </a:r>
            <a:r>
              <a:rPr spc="-10" dirty="0"/>
              <a:t> 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72001" y="1367628"/>
            <a:ext cx="4744085" cy="5408295"/>
            <a:chOff x="3672001" y="1367628"/>
            <a:chExt cx="4744085" cy="5408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001" y="1367653"/>
              <a:ext cx="4744059" cy="21596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001" y="1367628"/>
              <a:ext cx="4744084" cy="54082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84000" y="2447648"/>
              <a:ext cx="1008380" cy="576580"/>
            </a:xfrm>
            <a:custGeom>
              <a:avLst/>
              <a:gdLst/>
              <a:ahLst/>
              <a:cxnLst/>
              <a:rect l="l" t="t" r="r" b="b"/>
              <a:pathLst>
                <a:path w="1008379" h="576580">
                  <a:moveTo>
                    <a:pt x="1008354" y="288353"/>
                  </a:moveTo>
                  <a:lnTo>
                    <a:pt x="991122" y="362785"/>
                  </a:lnTo>
                  <a:lnTo>
                    <a:pt x="969933" y="398413"/>
                  </a:lnTo>
                  <a:lnTo>
                    <a:pt x="940676" y="432358"/>
                  </a:lnTo>
                  <a:lnTo>
                    <a:pt x="903983" y="463623"/>
                  </a:lnTo>
                  <a:lnTo>
                    <a:pt x="860672" y="491848"/>
                  </a:lnTo>
                  <a:lnTo>
                    <a:pt x="811285" y="516697"/>
                  </a:lnTo>
                  <a:lnTo>
                    <a:pt x="756361" y="537832"/>
                  </a:lnTo>
                  <a:lnTo>
                    <a:pt x="709173" y="551513"/>
                  </a:lnTo>
                  <a:lnTo>
                    <a:pt x="659930" y="562276"/>
                  </a:lnTo>
                  <a:lnTo>
                    <a:pt x="609079" y="570049"/>
                  </a:lnTo>
                  <a:lnTo>
                    <a:pt x="557071" y="574764"/>
                  </a:lnTo>
                  <a:lnTo>
                    <a:pt x="504355" y="576351"/>
                  </a:lnTo>
                  <a:lnTo>
                    <a:pt x="451465" y="574764"/>
                  </a:lnTo>
                  <a:lnTo>
                    <a:pt x="399351" y="570049"/>
                  </a:lnTo>
                  <a:lnTo>
                    <a:pt x="348447" y="562276"/>
                  </a:lnTo>
                  <a:lnTo>
                    <a:pt x="299183" y="551513"/>
                  </a:lnTo>
                  <a:lnTo>
                    <a:pt x="251993" y="537832"/>
                  </a:lnTo>
                  <a:lnTo>
                    <a:pt x="197076" y="516697"/>
                  </a:lnTo>
                  <a:lnTo>
                    <a:pt x="147691" y="491848"/>
                  </a:lnTo>
                  <a:lnTo>
                    <a:pt x="104378" y="463623"/>
                  </a:lnTo>
                  <a:lnTo>
                    <a:pt x="67678" y="432358"/>
                  </a:lnTo>
                  <a:lnTo>
                    <a:pt x="38420" y="398413"/>
                  </a:lnTo>
                  <a:lnTo>
                    <a:pt x="17232" y="362785"/>
                  </a:lnTo>
                  <a:lnTo>
                    <a:pt x="4347" y="325941"/>
                  </a:lnTo>
                  <a:lnTo>
                    <a:pt x="0" y="288353"/>
                  </a:lnTo>
                  <a:lnTo>
                    <a:pt x="4347" y="250557"/>
                  </a:lnTo>
                  <a:lnTo>
                    <a:pt x="17232" y="213606"/>
                  </a:lnTo>
                  <a:lnTo>
                    <a:pt x="38420" y="177937"/>
                  </a:lnTo>
                  <a:lnTo>
                    <a:pt x="67678" y="143992"/>
                  </a:lnTo>
                  <a:lnTo>
                    <a:pt x="104378" y="112728"/>
                  </a:lnTo>
                  <a:lnTo>
                    <a:pt x="147691" y="84502"/>
                  </a:lnTo>
                  <a:lnTo>
                    <a:pt x="197076" y="59653"/>
                  </a:lnTo>
                  <a:lnTo>
                    <a:pt x="251993" y="38519"/>
                  </a:lnTo>
                  <a:lnTo>
                    <a:pt x="299183" y="24832"/>
                  </a:lnTo>
                  <a:lnTo>
                    <a:pt x="348447" y="14069"/>
                  </a:lnTo>
                  <a:lnTo>
                    <a:pt x="399351" y="6298"/>
                  </a:lnTo>
                  <a:lnTo>
                    <a:pt x="451465" y="1585"/>
                  </a:lnTo>
                  <a:lnTo>
                    <a:pt x="504355" y="0"/>
                  </a:lnTo>
                  <a:lnTo>
                    <a:pt x="557071" y="1585"/>
                  </a:lnTo>
                  <a:lnTo>
                    <a:pt x="609079" y="6298"/>
                  </a:lnTo>
                  <a:lnTo>
                    <a:pt x="659930" y="14069"/>
                  </a:lnTo>
                  <a:lnTo>
                    <a:pt x="709173" y="24832"/>
                  </a:lnTo>
                  <a:lnTo>
                    <a:pt x="756361" y="38519"/>
                  </a:lnTo>
                  <a:lnTo>
                    <a:pt x="811285" y="59653"/>
                  </a:lnTo>
                  <a:lnTo>
                    <a:pt x="860672" y="84502"/>
                  </a:lnTo>
                  <a:lnTo>
                    <a:pt x="903983" y="112728"/>
                  </a:lnTo>
                  <a:lnTo>
                    <a:pt x="940676" y="143992"/>
                  </a:lnTo>
                  <a:lnTo>
                    <a:pt x="969933" y="177932"/>
                  </a:lnTo>
                  <a:lnTo>
                    <a:pt x="991122" y="213561"/>
                  </a:lnTo>
                  <a:lnTo>
                    <a:pt x="1004007" y="250407"/>
                  </a:lnTo>
                  <a:lnTo>
                    <a:pt x="1008354" y="287997"/>
                  </a:lnTo>
                  <a:lnTo>
                    <a:pt x="1008354" y="288353"/>
                  </a:lnTo>
                  <a:close/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74925">
              <a:lnSpc>
                <a:spcPct val="100000"/>
              </a:lnSpc>
              <a:spcBef>
                <a:spcPts val="110"/>
              </a:spcBef>
            </a:pPr>
            <a:r>
              <a:rPr dirty="0"/>
              <a:t>Map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Machine</a:t>
            </a:r>
            <a:r>
              <a:rPr spc="-10" dirty="0"/>
              <a:t> 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72001" y="1367628"/>
            <a:ext cx="4744085" cy="5408295"/>
            <a:chOff x="3672001" y="1367628"/>
            <a:chExt cx="4744085" cy="5408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001" y="1367653"/>
              <a:ext cx="4744059" cy="21596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001" y="1367628"/>
              <a:ext cx="4744084" cy="54082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39995" y="1511646"/>
              <a:ext cx="1152525" cy="1512570"/>
            </a:xfrm>
            <a:custGeom>
              <a:avLst/>
              <a:gdLst/>
              <a:ahLst/>
              <a:cxnLst/>
              <a:rect l="l" t="t" r="r" b="b"/>
              <a:pathLst>
                <a:path w="1152525" h="1512570">
                  <a:moveTo>
                    <a:pt x="1152359" y="1224356"/>
                  </a:moveTo>
                  <a:lnTo>
                    <a:pt x="1135127" y="1298787"/>
                  </a:lnTo>
                  <a:lnTo>
                    <a:pt x="1113939" y="1334416"/>
                  </a:lnTo>
                  <a:lnTo>
                    <a:pt x="1084681" y="1368361"/>
                  </a:lnTo>
                  <a:lnTo>
                    <a:pt x="1047988" y="1399625"/>
                  </a:lnTo>
                  <a:lnTo>
                    <a:pt x="1004677" y="1427851"/>
                  </a:lnTo>
                  <a:lnTo>
                    <a:pt x="955290" y="1452700"/>
                  </a:lnTo>
                  <a:lnTo>
                    <a:pt x="900366" y="1473835"/>
                  </a:lnTo>
                  <a:lnTo>
                    <a:pt x="853179" y="1487516"/>
                  </a:lnTo>
                  <a:lnTo>
                    <a:pt x="803935" y="1498278"/>
                  </a:lnTo>
                  <a:lnTo>
                    <a:pt x="753085" y="1506052"/>
                  </a:lnTo>
                  <a:lnTo>
                    <a:pt x="701076" y="1510767"/>
                  </a:lnTo>
                  <a:lnTo>
                    <a:pt x="648360" y="1512354"/>
                  </a:lnTo>
                  <a:lnTo>
                    <a:pt x="595470" y="1510767"/>
                  </a:lnTo>
                  <a:lnTo>
                    <a:pt x="543357" y="1506052"/>
                  </a:lnTo>
                  <a:lnTo>
                    <a:pt x="492452" y="1498278"/>
                  </a:lnTo>
                  <a:lnTo>
                    <a:pt x="443188" y="1487516"/>
                  </a:lnTo>
                  <a:lnTo>
                    <a:pt x="395998" y="1473835"/>
                  </a:lnTo>
                  <a:lnTo>
                    <a:pt x="341081" y="1452700"/>
                  </a:lnTo>
                  <a:lnTo>
                    <a:pt x="291696" y="1427851"/>
                  </a:lnTo>
                  <a:lnTo>
                    <a:pt x="248383" y="1399625"/>
                  </a:lnTo>
                  <a:lnTo>
                    <a:pt x="211683" y="1368361"/>
                  </a:lnTo>
                  <a:lnTo>
                    <a:pt x="182426" y="1334416"/>
                  </a:lnTo>
                  <a:lnTo>
                    <a:pt x="161237" y="1298787"/>
                  </a:lnTo>
                  <a:lnTo>
                    <a:pt x="148352" y="1261944"/>
                  </a:lnTo>
                  <a:lnTo>
                    <a:pt x="144005" y="1224356"/>
                  </a:lnTo>
                  <a:lnTo>
                    <a:pt x="148352" y="1186560"/>
                  </a:lnTo>
                  <a:lnTo>
                    <a:pt x="161237" y="1149608"/>
                  </a:lnTo>
                  <a:lnTo>
                    <a:pt x="182426" y="1113940"/>
                  </a:lnTo>
                  <a:lnTo>
                    <a:pt x="211683" y="1079995"/>
                  </a:lnTo>
                  <a:lnTo>
                    <a:pt x="248383" y="1048731"/>
                  </a:lnTo>
                  <a:lnTo>
                    <a:pt x="291696" y="1020505"/>
                  </a:lnTo>
                  <a:lnTo>
                    <a:pt x="341081" y="995656"/>
                  </a:lnTo>
                  <a:lnTo>
                    <a:pt x="395998" y="974521"/>
                  </a:lnTo>
                  <a:lnTo>
                    <a:pt x="443188" y="960835"/>
                  </a:lnTo>
                  <a:lnTo>
                    <a:pt x="492452" y="950072"/>
                  </a:lnTo>
                  <a:lnTo>
                    <a:pt x="543357" y="942301"/>
                  </a:lnTo>
                  <a:lnTo>
                    <a:pt x="595470" y="937588"/>
                  </a:lnTo>
                  <a:lnTo>
                    <a:pt x="648360" y="936002"/>
                  </a:lnTo>
                  <a:lnTo>
                    <a:pt x="701076" y="937588"/>
                  </a:lnTo>
                  <a:lnTo>
                    <a:pt x="753085" y="942301"/>
                  </a:lnTo>
                  <a:lnTo>
                    <a:pt x="803935" y="950072"/>
                  </a:lnTo>
                  <a:lnTo>
                    <a:pt x="853179" y="960835"/>
                  </a:lnTo>
                  <a:lnTo>
                    <a:pt x="900366" y="974521"/>
                  </a:lnTo>
                  <a:lnTo>
                    <a:pt x="955290" y="995656"/>
                  </a:lnTo>
                  <a:lnTo>
                    <a:pt x="1004677" y="1020505"/>
                  </a:lnTo>
                  <a:lnTo>
                    <a:pt x="1047988" y="1048731"/>
                  </a:lnTo>
                  <a:lnTo>
                    <a:pt x="1084681" y="1079995"/>
                  </a:lnTo>
                  <a:lnTo>
                    <a:pt x="1113939" y="1113935"/>
                  </a:lnTo>
                  <a:lnTo>
                    <a:pt x="1135127" y="1149564"/>
                  </a:lnTo>
                  <a:lnTo>
                    <a:pt x="1148012" y="1186410"/>
                  </a:lnTo>
                  <a:lnTo>
                    <a:pt x="1152359" y="1224000"/>
                  </a:lnTo>
                  <a:lnTo>
                    <a:pt x="1152359" y="1224356"/>
                  </a:lnTo>
                  <a:close/>
                </a:path>
                <a:path w="1152525" h="1512570">
                  <a:moveTo>
                    <a:pt x="1008367" y="287997"/>
                  </a:moveTo>
                  <a:lnTo>
                    <a:pt x="991130" y="362745"/>
                  </a:lnTo>
                  <a:lnTo>
                    <a:pt x="969941" y="398413"/>
                  </a:lnTo>
                  <a:lnTo>
                    <a:pt x="940688" y="432358"/>
                  </a:lnTo>
                  <a:lnTo>
                    <a:pt x="903988" y="463623"/>
                  </a:lnTo>
                  <a:lnTo>
                    <a:pt x="860674" y="491848"/>
                  </a:lnTo>
                  <a:lnTo>
                    <a:pt x="811285" y="516697"/>
                  </a:lnTo>
                  <a:lnTo>
                    <a:pt x="756361" y="537832"/>
                  </a:lnTo>
                  <a:lnTo>
                    <a:pt x="709179" y="551518"/>
                  </a:lnTo>
                  <a:lnTo>
                    <a:pt x="659940" y="562281"/>
                  </a:lnTo>
                  <a:lnTo>
                    <a:pt x="609091" y="570053"/>
                  </a:lnTo>
                  <a:lnTo>
                    <a:pt x="557084" y="574765"/>
                  </a:lnTo>
                  <a:lnTo>
                    <a:pt x="504367" y="576351"/>
                  </a:lnTo>
                  <a:lnTo>
                    <a:pt x="451477" y="574765"/>
                  </a:lnTo>
                  <a:lnTo>
                    <a:pt x="399364" y="570053"/>
                  </a:lnTo>
                  <a:lnTo>
                    <a:pt x="348459" y="562281"/>
                  </a:lnTo>
                  <a:lnTo>
                    <a:pt x="299196" y="551518"/>
                  </a:lnTo>
                  <a:lnTo>
                    <a:pt x="252006" y="537832"/>
                  </a:lnTo>
                  <a:lnTo>
                    <a:pt x="197082" y="516697"/>
                  </a:lnTo>
                  <a:lnTo>
                    <a:pt x="147694" y="491848"/>
                  </a:lnTo>
                  <a:lnTo>
                    <a:pt x="104384" y="463623"/>
                  </a:lnTo>
                  <a:lnTo>
                    <a:pt x="67690" y="432358"/>
                  </a:lnTo>
                  <a:lnTo>
                    <a:pt x="38431" y="398413"/>
                  </a:lnTo>
                  <a:lnTo>
                    <a:pt x="17238" y="362745"/>
                  </a:lnTo>
                  <a:lnTo>
                    <a:pt x="4349" y="325793"/>
                  </a:lnTo>
                  <a:lnTo>
                    <a:pt x="0" y="287997"/>
                  </a:lnTo>
                  <a:lnTo>
                    <a:pt x="4349" y="250409"/>
                  </a:lnTo>
                  <a:lnTo>
                    <a:pt x="17238" y="213566"/>
                  </a:lnTo>
                  <a:lnTo>
                    <a:pt x="38431" y="177937"/>
                  </a:lnTo>
                  <a:lnTo>
                    <a:pt x="67690" y="143992"/>
                  </a:lnTo>
                  <a:lnTo>
                    <a:pt x="104384" y="112728"/>
                  </a:lnTo>
                  <a:lnTo>
                    <a:pt x="147694" y="84502"/>
                  </a:lnTo>
                  <a:lnTo>
                    <a:pt x="197082" y="59653"/>
                  </a:lnTo>
                  <a:lnTo>
                    <a:pt x="252006" y="38519"/>
                  </a:lnTo>
                  <a:lnTo>
                    <a:pt x="299196" y="24837"/>
                  </a:lnTo>
                  <a:lnTo>
                    <a:pt x="348459" y="14075"/>
                  </a:lnTo>
                  <a:lnTo>
                    <a:pt x="399364" y="6302"/>
                  </a:lnTo>
                  <a:lnTo>
                    <a:pt x="451477" y="1587"/>
                  </a:lnTo>
                  <a:lnTo>
                    <a:pt x="504367" y="0"/>
                  </a:lnTo>
                  <a:lnTo>
                    <a:pt x="557084" y="1587"/>
                  </a:lnTo>
                  <a:lnTo>
                    <a:pt x="609091" y="6302"/>
                  </a:lnTo>
                  <a:lnTo>
                    <a:pt x="659940" y="14075"/>
                  </a:lnTo>
                  <a:lnTo>
                    <a:pt x="709179" y="24837"/>
                  </a:lnTo>
                  <a:lnTo>
                    <a:pt x="756361" y="38519"/>
                  </a:lnTo>
                  <a:lnTo>
                    <a:pt x="811285" y="59653"/>
                  </a:lnTo>
                  <a:lnTo>
                    <a:pt x="860674" y="84502"/>
                  </a:lnTo>
                  <a:lnTo>
                    <a:pt x="903988" y="112728"/>
                  </a:lnTo>
                  <a:lnTo>
                    <a:pt x="940688" y="143992"/>
                  </a:lnTo>
                  <a:lnTo>
                    <a:pt x="969941" y="177937"/>
                  </a:lnTo>
                  <a:lnTo>
                    <a:pt x="991130" y="213566"/>
                  </a:lnTo>
                  <a:lnTo>
                    <a:pt x="1004018" y="250409"/>
                  </a:lnTo>
                  <a:lnTo>
                    <a:pt x="1008367" y="287997"/>
                  </a:lnTo>
                  <a:close/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Unsupervised</a:t>
            </a:r>
            <a:r>
              <a:rPr spc="-75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clustering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3993515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3199" y="1748158"/>
            <a:ext cx="5014798" cy="43711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Unsupervised</a:t>
            </a:r>
            <a:r>
              <a:rPr spc="-75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clustering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3993515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31996" y="1748158"/>
            <a:ext cx="8136255" cy="4914900"/>
            <a:chOff x="4031996" y="1748158"/>
            <a:chExt cx="8136255" cy="4914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3199" y="1748158"/>
              <a:ext cx="5014798" cy="43711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1996" y="2807287"/>
              <a:ext cx="5360034" cy="38548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31996" y="2807643"/>
              <a:ext cx="5360670" cy="3855085"/>
            </a:xfrm>
            <a:custGeom>
              <a:avLst/>
              <a:gdLst/>
              <a:ahLst/>
              <a:cxnLst/>
              <a:rect l="l" t="t" r="r" b="b"/>
              <a:pathLst>
                <a:path w="5360670" h="3855084">
                  <a:moveTo>
                    <a:pt x="0" y="0"/>
                  </a:moveTo>
                  <a:lnTo>
                    <a:pt x="5360047" y="0"/>
                  </a:lnTo>
                  <a:lnTo>
                    <a:pt x="5360047" y="3854881"/>
                  </a:lnTo>
                  <a:lnTo>
                    <a:pt x="0" y="38548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Unsupervised</a:t>
            </a:r>
            <a:r>
              <a:rPr spc="-75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clustering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3993515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25156" y="1748158"/>
            <a:ext cx="10843260" cy="5235575"/>
            <a:chOff x="1325156" y="1748158"/>
            <a:chExt cx="10843260" cy="52355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3198" y="1748158"/>
              <a:ext cx="5014798" cy="43711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1995" y="2807287"/>
              <a:ext cx="5360034" cy="38548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31995" y="2807643"/>
              <a:ext cx="5360670" cy="3855085"/>
            </a:xfrm>
            <a:custGeom>
              <a:avLst/>
              <a:gdLst/>
              <a:ahLst/>
              <a:cxnLst/>
              <a:rect l="l" t="t" r="r" b="b"/>
              <a:pathLst>
                <a:path w="5360670" h="3855084">
                  <a:moveTo>
                    <a:pt x="0" y="0"/>
                  </a:moveTo>
                  <a:lnTo>
                    <a:pt x="5360047" y="0"/>
                  </a:lnTo>
                  <a:lnTo>
                    <a:pt x="5360047" y="3854881"/>
                  </a:lnTo>
                  <a:lnTo>
                    <a:pt x="0" y="38548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156" y="3455647"/>
              <a:ext cx="5370829" cy="35279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25156" y="3455647"/>
              <a:ext cx="5371465" cy="3528060"/>
            </a:xfrm>
            <a:custGeom>
              <a:avLst/>
              <a:gdLst/>
              <a:ahLst/>
              <a:cxnLst/>
              <a:rect l="l" t="t" r="r" b="b"/>
              <a:pathLst>
                <a:path w="5371465" h="3528059">
                  <a:moveTo>
                    <a:pt x="0" y="0"/>
                  </a:moveTo>
                  <a:lnTo>
                    <a:pt x="5370842" y="0"/>
                  </a:lnTo>
                  <a:lnTo>
                    <a:pt x="5370842" y="3527996"/>
                  </a:lnTo>
                  <a:lnTo>
                    <a:pt x="0" y="35279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73860">
              <a:lnSpc>
                <a:spcPct val="100000"/>
              </a:lnSpc>
              <a:spcBef>
                <a:spcPts val="110"/>
              </a:spcBef>
            </a:pPr>
            <a:r>
              <a:rPr dirty="0"/>
              <a:t>Unsupervised</a:t>
            </a:r>
            <a:r>
              <a:rPr spc="-75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clustering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300926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wrong: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6860" y="2313981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860" y="3181226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0494" y="2174307"/>
            <a:ext cx="8702040" cy="128587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359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Back-and-forth</a:t>
            </a:r>
            <a:r>
              <a:rPr sz="25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55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55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sz="255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algorithms,</a:t>
            </a:r>
            <a:r>
              <a:rPr sz="255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knowledge,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don‘t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i="1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sz="255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correct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clustering.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36720">
              <a:lnSpc>
                <a:spcPct val="100000"/>
              </a:lnSpc>
              <a:spcBef>
                <a:spcPts val="110"/>
              </a:spcBef>
            </a:pPr>
            <a:r>
              <a:rPr dirty="0"/>
              <a:t>Who</a:t>
            </a:r>
            <a:r>
              <a:rPr spc="-15" dirty="0"/>
              <a:t> </a:t>
            </a:r>
            <a:r>
              <a:rPr dirty="0"/>
              <a:t>am</a:t>
            </a:r>
            <a:r>
              <a:rPr spc="-15" dirty="0"/>
              <a:t> </a:t>
            </a:r>
            <a:r>
              <a:rPr spc="-25" dirty="0"/>
              <a:t>I?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451483"/>
            <a:ext cx="9879965" cy="203263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guy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streets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ts val="3300"/>
              </a:lnSpc>
              <a:spcBef>
                <a:spcPts val="137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Studied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Biology,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Molecular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Cellular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Sciences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Bioinformatics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profile,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mainly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ML.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Homegrown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at UU.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60650">
              <a:lnSpc>
                <a:spcPct val="100000"/>
              </a:lnSpc>
              <a:spcBef>
                <a:spcPts val="110"/>
              </a:spcBef>
            </a:pPr>
            <a:r>
              <a:rPr dirty="0"/>
              <a:t>Map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machine</a:t>
            </a:r>
            <a:r>
              <a:rPr spc="-20" dirty="0"/>
              <a:t> </a:t>
            </a:r>
            <a:r>
              <a:rPr spc="-10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16917" y="1367628"/>
            <a:ext cx="4799330" cy="5408295"/>
            <a:chOff x="3616917" y="1367628"/>
            <a:chExt cx="4799330" cy="5408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001" y="1367653"/>
              <a:ext cx="4744059" cy="21596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001" y="1367628"/>
              <a:ext cx="4744084" cy="54082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35997" y="2771283"/>
              <a:ext cx="1656714" cy="648970"/>
            </a:xfrm>
            <a:custGeom>
              <a:avLst/>
              <a:gdLst/>
              <a:ahLst/>
              <a:cxnLst/>
              <a:rect l="l" t="t" r="r" b="b"/>
              <a:pathLst>
                <a:path w="1656714" h="648970">
                  <a:moveTo>
                    <a:pt x="1656359" y="324357"/>
                  </a:moveTo>
                  <a:lnTo>
                    <a:pt x="1649262" y="366789"/>
                  </a:lnTo>
                  <a:lnTo>
                    <a:pt x="1628193" y="408374"/>
                  </a:lnTo>
                  <a:lnTo>
                    <a:pt x="1593490" y="448541"/>
                  </a:lnTo>
                  <a:lnTo>
                    <a:pt x="1545488" y="486714"/>
                  </a:lnTo>
                  <a:lnTo>
                    <a:pt x="1506509" y="510517"/>
                  </a:lnTo>
                  <a:lnTo>
                    <a:pt x="1462500" y="532867"/>
                  </a:lnTo>
                  <a:lnTo>
                    <a:pt x="1413771" y="553635"/>
                  </a:lnTo>
                  <a:lnTo>
                    <a:pt x="1360632" y="572692"/>
                  </a:lnTo>
                  <a:lnTo>
                    <a:pt x="1303393" y="589909"/>
                  </a:lnTo>
                  <a:lnTo>
                    <a:pt x="1242364" y="605154"/>
                  </a:lnTo>
                  <a:lnTo>
                    <a:pt x="1194351" y="615194"/>
                  </a:lnTo>
                  <a:lnTo>
                    <a:pt x="1144923" y="623962"/>
                  </a:lnTo>
                  <a:lnTo>
                    <a:pt x="1094255" y="631439"/>
                  </a:lnTo>
                  <a:lnTo>
                    <a:pt x="1042519" y="637603"/>
                  </a:lnTo>
                  <a:lnTo>
                    <a:pt x="989888" y="642433"/>
                  </a:lnTo>
                  <a:lnTo>
                    <a:pt x="936535" y="645910"/>
                  </a:lnTo>
                  <a:lnTo>
                    <a:pt x="882634" y="648011"/>
                  </a:lnTo>
                  <a:lnTo>
                    <a:pt x="828357" y="648715"/>
                  </a:lnTo>
                  <a:lnTo>
                    <a:pt x="773963" y="648011"/>
                  </a:lnTo>
                  <a:lnTo>
                    <a:pt x="719975" y="645910"/>
                  </a:lnTo>
                  <a:lnTo>
                    <a:pt x="666562" y="642433"/>
                  </a:lnTo>
                  <a:lnTo>
                    <a:pt x="613891" y="637603"/>
                  </a:lnTo>
                  <a:lnTo>
                    <a:pt x="562131" y="631439"/>
                  </a:lnTo>
                  <a:lnTo>
                    <a:pt x="511451" y="623962"/>
                  </a:lnTo>
                  <a:lnTo>
                    <a:pt x="462020" y="615194"/>
                  </a:lnTo>
                  <a:lnTo>
                    <a:pt x="414007" y="605154"/>
                  </a:lnTo>
                  <a:lnTo>
                    <a:pt x="352978" y="589909"/>
                  </a:lnTo>
                  <a:lnTo>
                    <a:pt x="295739" y="572692"/>
                  </a:lnTo>
                  <a:lnTo>
                    <a:pt x="242600" y="553635"/>
                  </a:lnTo>
                  <a:lnTo>
                    <a:pt x="193871" y="532867"/>
                  </a:lnTo>
                  <a:lnTo>
                    <a:pt x="149862" y="510517"/>
                  </a:lnTo>
                  <a:lnTo>
                    <a:pt x="110883" y="486714"/>
                  </a:lnTo>
                  <a:lnTo>
                    <a:pt x="62879" y="448541"/>
                  </a:lnTo>
                  <a:lnTo>
                    <a:pt x="28171" y="408374"/>
                  </a:lnTo>
                  <a:lnTo>
                    <a:pt x="7099" y="366789"/>
                  </a:lnTo>
                  <a:lnTo>
                    <a:pt x="0" y="324357"/>
                  </a:lnTo>
                  <a:lnTo>
                    <a:pt x="7099" y="281932"/>
                  </a:lnTo>
                  <a:lnTo>
                    <a:pt x="28171" y="240385"/>
                  </a:lnTo>
                  <a:lnTo>
                    <a:pt x="62879" y="200324"/>
                  </a:lnTo>
                  <a:lnTo>
                    <a:pt x="110883" y="162356"/>
                  </a:lnTo>
                  <a:lnTo>
                    <a:pt x="149862" y="138408"/>
                  </a:lnTo>
                  <a:lnTo>
                    <a:pt x="193871" y="115959"/>
                  </a:lnTo>
                  <a:lnTo>
                    <a:pt x="242600" y="95129"/>
                  </a:lnTo>
                  <a:lnTo>
                    <a:pt x="295739" y="76039"/>
                  </a:lnTo>
                  <a:lnTo>
                    <a:pt x="352978" y="58809"/>
                  </a:lnTo>
                  <a:lnTo>
                    <a:pt x="414007" y="43561"/>
                  </a:lnTo>
                  <a:lnTo>
                    <a:pt x="462020" y="33525"/>
                  </a:lnTo>
                  <a:lnTo>
                    <a:pt x="511446" y="24758"/>
                  </a:lnTo>
                  <a:lnTo>
                    <a:pt x="562112" y="17282"/>
                  </a:lnTo>
                  <a:lnTo>
                    <a:pt x="613846" y="11117"/>
                  </a:lnTo>
                  <a:lnTo>
                    <a:pt x="666475" y="6285"/>
                  </a:lnTo>
                  <a:lnTo>
                    <a:pt x="719825" y="2807"/>
                  </a:lnTo>
                  <a:lnTo>
                    <a:pt x="773725" y="705"/>
                  </a:lnTo>
                  <a:lnTo>
                    <a:pt x="828001" y="0"/>
                  </a:lnTo>
                  <a:lnTo>
                    <a:pt x="882396" y="705"/>
                  </a:lnTo>
                  <a:lnTo>
                    <a:pt x="936385" y="2807"/>
                  </a:lnTo>
                  <a:lnTo>
                    <a:pt x="989801" y="6285"/>
                  </a:lnTo>
                  <a:lnTo>
                    <a:pt x="1042474" y="11117"/>
                  </a:lnTo>
                  <a:lnTo>
                    <a:pt x="1094236" y="17282"/>
                  </a:lnTo>
                  <a:lnTo>
                    <a:pt x="1144918" y="24758"/>
                  </a:lnTo>
                  <a:lnTo>
                    <a:pt x="1194350" y="33525"/>
                  </a:lnTo>
                  <a:lnTo>
                    <a:pt x="1242364" y="43561"/>
                  </a:lnTo>
                  <a:lnTo>
                    <a:pt x="1303393" y="58809"/>
                  </a:lnTo>
                  <a:lnTo>
                    <a:pt x="1360632" y="76039"/>
                  </a:lnTo>
                  <a:lnTo>
                    <a:pt x="1413771" y="95129"/>
                  </a:lnTo>
                  <a:lnTo>
                    <a:pt x="1462500" y="115959"/>
                  </a:lnTo>
                  <a:lnTo>
                    <a:pt x="1506509" y="138408"/>
                  </a:lnTo>
                  <a:lnTo>
                    <a:pt x="1545488" y="162356"/>
                  </a:lnTo>
                  <a:lnTo>
                    <a:pt x="1593490" y="200324"/>
                  </a:lnTo>
                  <a:lnTo>
                    <a:pt x="1628193" y="240385"/>
                  </a:lnTo>
                  <a:lnTo>
                    <a:pt x="1649262" y="281932"/>
                  </a:lnTo>
                  <a:lnTo>
                    <a:pt x="1656359" y="324357"/>
                  </a:lnTo>
                  <a:close/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Unsupervised</a:t>
            </a:r>
            <a:r>
              <a:rPr spc="-80" dirty="0"/>
              <a:t> </a:t>
            </a:r>
            <a:r>
              <a:rPr dirty="0"/>
              <a:t>learning:</a:t>
            </a:r>
            <a:r>
              <a:rPr spc="-65" dirty="0"/>
              <a:t> </a:t>
            </a:r>
            <a:r>
              <a:rPr dirty="0"/>
              <a:t>dimensionality</a:t>
            </a:r>
            <a:r>
              <a:rPr spc="-65" dirty="0"/>
              <a:t> </a:t>
            </a:r>
            <a:r>
              <a:rPr spc="-10" dirty="0"/>
              <a:t>reduction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654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654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301" y="1586055"/>
            <a:ext cx="4930140" cy="147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20"/>
              </a:lnSpc>
              <a:spcBef>
                <a:spcPts val="100"/>
              </a:spcBef>
            </a:pP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Single-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RNAseq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ts val="3420"/>
              </a:lnSpc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12,198</a:t>
            </a:r>
            <a:r>
              <a:rPr sz="295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Arabidopsis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cells.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 do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differ?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7999" y="1384557"/>
            <a:ext cx="6568922" cy="520848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Unsupervised</a:t>
            </a:r>
            <a:r>
              <a:rPr spc="-80" dirty="0"/>
              <a:t> </a:t>
            </a:r>
            <a:r>
              <a:rPr dirty="0"/>
              <a:t>learning:</a:t>
            </a:r>
            <a:r>
              <a:rPr spc="-65" dirty="0"/>
              <a:t> </a:t>
            </a:r>
            <a:r>
              <a:rPr dirty="0"/>
              <a:t>dimensionality</a:t>
            </a:r>
            <a:r>
              <a:rPr spc="-65" dirty="0"/>
              <a:t> </a:t>
            </a:r>
            <a:r>
              <a:rPr spc="-10" dirty="0"/>
              <a:t>reduction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654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654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654" y="3332788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654" y="4755150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301" y="1586055"/>
            <a:ext cx="4930140" cy="3903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20"/>
              </a:lnSpc>
              <a:spcBef>
                <a:spcPts val="100"/>
              </a:spcBef>
            </a:pP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Single-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RNAseq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ts val="3420"/>
              </a:lnSpc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12,198</a:t>
            </a:r>
            <a:r>
              <a:rPr sz="295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Arabidopsis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cells.</a:t>
            </a:r>
            <a:endParaRPr sz="2950">
              <a:latin typeface="Arial"/>
              <a:cs typeface="Arial"/>
            </a:endParaRPr>
          </a:p>
          <a:p>
            <a:pPr marL="12700" marR="603250">
              <a:lnSpc>
                <a:spcPct val="129600"/>
              </a:lnSpc>
              <a:spcBef>
                <a:spcPts val="1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 do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differ?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Visualise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differences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endParaRPr sz="2950">
              <a:latin typeface="Arial"/>
              <a:cs typeface="Arial"/>
            </a:endParaRPr>
          </a:p>
          <a:p>
            <a:pPr marL="12700" marR="46355">
              <a:lnSpc>
                <a:spcPts val="3300"/>
              </a:lnSpc>
              <a:spcBef>
                <a:spcPts val="7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RNAs between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cells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2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dimensions.</a:t>
            </a:r>
            <a:endParaRPr sz="2950">
              <a:latin typeface="Arial"/>
              <a:cs typeface="Arial"/>
            </a:endParaRPr>
          </a:p>
          <a:p>
            <a:pPr marL="12700" marR="860425">
              <a:lnSpc>
                <a:spcPts val="3300"/>
              </a:lnSpc>
              <a:spcBef>
                <a:spcPts val="12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conjunction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(colours)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7999" y="1384557"/>
            <a:ext cx="6568922" cy="520848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Unsupervised</a:t>
            </a:r>
            <a:r>
              <a:rPr spc="-80" dirty="0"/>
              <a:t> </a:t>
            </a:r>
            <a:r>
              <a:rPr dirty="0"/>
              <a:t>learning:</a:t>
            </a:r>
            <a:r>
              <a:rPr spc="-65" dirty="0"/>
              <a:t> </a:t>
            </a:r>
            <a:r>
              <a:rPr dirty="0"/>
              <a:t>dimensionality</a:t>
            </a:r>
            <a:r>
              <a:rPr spc="-65" dirty="0"/>
              <a:t> </a:t>
            </a:r>
            <a:r>
              <a:rPr spc="-10" dirty="0"/>
              <a:t>reduction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154813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for: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6860" y="2313981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860" y="2812951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6860" y="3680183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0494" y="2067017"/>
            <a:ext cx="10036175" cy="189357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Visualisation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(our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deal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3D)</a:t>
            </a:r>
            <a:endParaRPr sz="2550">
              <a:latin typeface="Arial"/>
              <a:cs typeface="Arial"/>
            </a:endParaRPr>
          </a:p>
          <a:p>
            <a:pPr marL="12700" marR="5080">
              <a:lnSpc>
                <a:spcPts val="2890"/>
              </a:lnSpc>
              <a:spcBef>
                <a:spcPts val="1115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Compressing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(capture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90%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variation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data, </a:t>
            </a:r>
            <a:r>
              <a:rPr sz="2550" spc="-20" dirty="0">
                <a:solidFill>
                  <a:srgbClr val="FFFFFF"/>
                </a:solidFill>
                <a:latin typeface="Arial"/>
                <a:cs typeface="Arial"/>
              </a:rPr>
              <a:t>say)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Preventing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overfitting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ill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dimensionality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74925">
              <a:lnSpc>
                <a:spcPct val="100000"/>
              </a:lnSpc>
              <a:spcBef>
                <a:spcPts val="110"/>
              </a:spcBef>
            </a:pPr>
            <a:r>
              <a:rPr dirty="0"/>
              <a:t>Map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Machine</a:t>
            </a:r>
            <a:r>
              <a:rPr spc="-10" dirty="0"/>
              <a:t> 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72001" y="1367628"/>
            <a:ext cx="4744085" cy="5408295"/>
            <a:chOff x="3672001" y="1367628"/>
            <a:chExt cx="4744085" cy="5408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001" y="1367653"/>
              <a:ext cx="4744059" cy="21596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001" y="1367628"/>
              <a:ext cx="4744084" cy="54082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28003" y="2483640"/>
              <a:ext cx="864869" cy="432434"/>
            </a:xfrm>
            <a:custGeom>
              <a:avLst/>
              <a:gdLst/>
              <a:ahLst/>
              <a:cxnLst/>
              <a:rect l="l" t="t" r="r" b="b"/>
              <a:pathLst>
                <a:path w="864870" h="432435">
                  <a:moveTo>
                    <a:pt x="864361" y="216357"/>
                  </a:moveTo>
                  <a:lnTo>
                    <a:pt x="849687" y="272114"/>
                  </a:lnTo>
                  <a:lnTo>
                    <a:pt x="806399" y="324357"/>
                  </a:lnTo>
                  <a:lnTo>
                    <a:pt x="774969" y="347873"/>
                  </a:lnTo>
                  <a:lnTo>
                    <a:pt x="737771" y="369092"/>
                  </a:lnTo>
                  <a:lnTo>
                    <a:pt x="695378" y="387746"/>
                  </a:lnTo>
                  <a:lnTo>
                    <a:pt x="648360" y="403567"/>
                  </a:lnTo>
                  <a:lnTo>
                    <a:pt x="597445" y="415963"/>
                  </a:lnTo>
                  <a:lnTo>
                    <a:pt x="544002" y="424983"/>
                  </a:lnTo>
                  <a:lnTo>
                    <a:pt x="488738" y="430492"/>
                  </a:lnTo>
                  <a:lnTo>
                    <a:pt x="432358" y="432358"/>
                  </a:lnTo>
                  <a:lnTo>
                    <a:pt x="375771" y="430492"/>
                  </a:lnTo>
                  <a:lnTo>
                    <a:pt x="320398" y="424983"/>
                  </a:lnTo>
                  <a:lnTo>
                    <a:pt x="266916" y="415963"/>
                  </a:lnTo>
                  <a:lnTo>
                    <a:pt x="216001" y="403567"/>
                  </a:lnTo>
                  <a:lnTo>
                    <a:pt x="168981" y="387746"/>
                  </a:lnTo>
                  <a:lnTo>
                    <a:pt x="126584" y="369092"/>
                  </a:lnTo>
                  <a:lnTo>
                    <a:pt x="89382" y="347873"/>
                  </a:lnTo>
                  <a:lnTo>
                    <a:pt x="57950" y="324357"/>
                  </a:lnTo>
                  <a:lnTo>
                    <a:pt x="14668" y="272114"/>
                  </a:lnTo>
                  <a:lnTo>
                    <a:pt x="0" y="216357"/>
                  </a:lnTo>
                  <a:lnTo>
                    <a:pt x="3689" y="187989"/>
                  </a:lnTo>
                  <a:lnTo>
                    <a:pt x="32800" y="133539"/>
                  </a:lnTo>
                  <a:lnTo>
                    <a:pt x="89382" y="84490"/>
                  </a:lnTo>
                  <a:lnTo>
                    <a:pt x="126584" y="63272"/>
                  </a:lnTo>
                  <a:lnTo>
                    <a:pt x="168981" y="44619"/>
                  </a:lnTo>
                  <a:lnTo>
                    <a:pt x="216001" y="28803"/>
                  </a:lnTo>
                  <a:lnTo>
                    <a:pt x="266916" y="16405"/>
                  </a:lnTo>
                  <a:lnTo>
                    <a:pt x="320398" y="7381"/>
                  </a:lnTo>
                  <a:lnTo>
                    <a:pt x="375771" y="1868"/>
                  </a:lnTo>
                  <a:lnTo>
                    <a:pt x="432358" y="0"/>
                  </a:lnTo>
                  <a:lnTo>
                    <a:pt x="488738" y="1868"/>
                  </a:lnTo>
                  <a:lnTo>
                    <a:pt x="544002" y="7381"/>
                  </a:lnTo>
                  <a:lnTo>
                    <a:pt x="597445" y="16405"/>
                  </a:lnTo>
                  <a:lnTo>
                    <a:pt x="648360" y="28803"/>
                  </a:lnTo>
                  <a:lnTo>
                    <a:pt x="695378" y="44619"/>
                  </a:lnTo>
                  <a:lnTo>
                    <a:pt x="737771" y="63272"/>
                  </a:lnTo>
                  <a:lnTo>
                    <a:pt x="774969" y="84490"/>
                  </a:lnTo>
                  <a:lnTo>
                    <a:pt x="806399" y="108000"/>
                  </a:lnTo>
                  <a:lnTo>
                    <a:pt x="849687" y="160248"/>
                  </a:lnTo>
                  <a:lnTo>
                    <a:pt x="864361" y="216001"/>
                  </a:lnTo>
                  <a:lnTo>
                    <a:pt x="864361" y="216357"/>
                  </a:lnTo>
                  <a:close/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43685">
              <a:lnSpc>
                <a:spcPct val="100000"/>
              </a:lnSpc>
              <a:spcBef>
                <a:spcPts val="110"/>
              </a:spcBef>
            </a:pPr>
            <a:r>
              <a:rPr dirty="0"/>
              <a:t>Supervised</a:t>
            </a:r>
            <a:r>
              <a:rPr spc="-6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6306185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known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examples,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automatically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find a function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examples.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59280">
              <a:lnSpc>
                <a:spcPct val="100000"/>
              </a:lnSpc>
              <a:spcBef>
                <a:spcPts val="110"/>
              </a:spcBef>
            </a:pPr>
            <a:r>
              <a:rPr dirty="0"/>
              <a:t>Supervised</a:t>
            </a:r>
            <a:r>
              <a:rPr spc="-75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dirty="0"/>
              <a:t>Given</a:t>
            </a:r>
            <a:r>
              <a:rPr spc="-10" dirty="0"/>
              <a:t> </a:t>
            </a:r>
            <a:r>
              <a:rPr dirty="0"/>
              <a:t>known</a:t>
            </a:r>
            <a:r>
              <a:rPr spc="5" dirty="0"/>
              <a:t> </a:t>
            </a:r>
            <a:r>
              <a:rPr dirty="0"/>
              <a:t>examples,</a:t>
            </a:r>
            <a:r>
              <a:rPr spc="-5" dirty="0"/>
              <a:t> </a:t>
            </a:r>
            <a:r>
              <a:rPr spc="-10" dirty="0"/>
              <a:t>automatically </a:t>
            </a:r>
            <a:r>
              <a:rPr dirty="0"/>
              <a:t>find a function</a:t>
            </a:r>
            <a:r>
              <a:rPr spc="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map</a:t>
            </a:r>
            <a:r>
              <a:rPr spc="5" dirty="0"/>
              <a:t> </a:t>
            </a:r>
            <a:r>
              <a:rPr dirty="0"/>
              <a:t>new</a:t>
            </a:r>
            <a:r>
              <a:rPr spc="10" dirty="0"/>
              <a:t> </a:t>
            </a:r>
            <a:r>
              <a:rPr spc="-10" dirty="0"/>
              <a:t>examples.</a:t>
            </a: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pc="-10" dirty="0"/>
              <a:t>Real-</a:t>
            </a:r>
            <a:r>
              <a:rPr dirty="0"/>
              <a:t>valued</a:t>
            </a:r>
            <a:r>
              <a:rPr spc="45" dirty="0"/>
              <a:t> </a:t>
            </a:r>
            <a:r>
              <a:rPr spc="-10" dirty="0"/>
              <a:t>outputs.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95400" y="2159651"/>
            <a:ext cx="4801235" cy="2664460"/>
            <a:chOff x="7295400" y="2159651"/>
            <a:chExt cx="4801235" cy="26644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5400" y="2159651"/>
              <a:ext cx="2496223" cy="26639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5756" y="2160019"/>
              <a:ext cx="4800600" cy="266399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59280">
              <a:lnSpc>
                <a:spcPct val="100000"/>
              </a:lnSpc>
              <a:spcBef>
                <a:spcPts val="110"/>
              </a:spcBef>
            </a:pPr>
            <a:r>
              <a:rPr dirty="0"/>
              <a:t>Supervised</a:t>
            </a:r>
            <a:r>
              <a:rPr spc="-75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dirty="0"/>
              <a:t>Given</a:t>
            </a:r>
            <a:r>
              <a:rPr spc="-10" dirty="0"/>
              <a:t> </a:t>
            </a:r>
            <a:r>
              <a:rPr dirty="0"/>
              <a:t>known</a:t>
            </a:r>
            <a:r>
              <a:rPr spc="5" dirty="0"/>
              <a:t> </a:t>
            </a:r>
            <a:r>
              <a:rPr dirty="0"/>
              <a:t>examples,</a:t>
            </a:r>
            <a:r>
              <a:rPr spc="-5" dirty="0"/>
              <a:t> </a:t>
            </a:r>
            <a:r>
              <a:rPr spc="-10" dirty="0"/>
              <a:t>automatically </a:t>
            </a:r>
            <a:r>
              <a:rPr dirty="0"/>
              <a:t>find a function</a:t>
            </a:r>
            <a:r>
              <a:rPr spc="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map</a:t>
            </a:r>
            <a:r>
              <a:rPr spc="5" dirty="0"/>
              <a:t> </a:t>
            </a:r>
            <a:r>
              <a:rPr dirty="0"/>
              <a:t>new</a:t>
            </a:r>
            <a:r>
              <a:rPr spc="10" dirty="0"/>
              <a:t> </a:t>
            </a:r>
            <a:r>
              <a:rPr spc="-10" dirty="0"/>
              <a:t>examples.</a:t>
            </a: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pc="-10" dirty="0"/>
              <a:t>Real-</a:t>
            </a:r>
            <a:r>
              <a:rPr dirty="0"/>
              <a:t>valued</a:t>
            </a:r>
            <a:r>
              <a:rPr spc="45" dirty="0"/>
              <a:t> </a:t>
            </a:r>
            <a:r>
              <a:rPr spc="-10" dirty="0"/>
              <a:t>outputs.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591397" y="1583655"/>
            <a:ext cx="2856865" cy="1440180"/>
            <a:chOff x="8591397" y="1583655"/>
            <a:chExt cx="2856865" cy="14401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1397" y="1583655"/>
              <a:ext cx="1485353" cy="14396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1765" y="1584010"/>
              <a:ext cx="2856216" cy="143963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423998" y="3154683"/>
            <a:ext cx="3023870" cy="3037205"/>
            <a:chOff x="8423998" y="3154683"/>
            <a:chExt cx="3023870" cy="30372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3998" y="3154683"/>
              <a:ext cx="3023628" cy="30369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035999" y="5615638"/>
              <a:ext cx="2088514" cy="346710"/>
            </a:xfrm>
            <a:custGeom>
              <a:avLst/>
              <a:gdLst/>
              <a:ahLst/>
              <a:cxnLst/>
              <a:rect l="l" t="t" r="r" b="b"/>
              <a:pathLst>
                <a:path w="2088515" h="346710">
                  <a:moveTo>
                    <a:pt x="2088006" y="0"/>
                  </a:moveTo>
                  <a:lnTo>
                    <a:pt x="0" y="0"/>
                  </a:lnTo>
                  <a:lnTo>
                    <a:pt x="0" y="346329"/>
                  </a:lnTo>
                  <a:lnTo>
                    <a:pt x="1044003" y="346329"/>
                  </a:lnTo>
                  <a:lnTo>
                    <a:pt x="2088006" y="346329"/>
                  </a:lnTo>
                  <a:lnTo>
                    <a:pt x="2088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13659" y="5625989"/>
            <a:ext cx="1898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SGLT1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expression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85720" y="3671840"/>
            <a:ext cx="346710" cy="1080770"/>
          </a:xfrm>
          <a:custGeom>
            <a:avLst/>
            <a:gdLst/>
            <a:ahLst/>
            <a:cxnLst/>
            <a:rect l="l" t="t" r="r" b="b"/>
            <a:pathLst>
              <a:path w="346709" h="1080770">
                <a:moveTo>
                  <a:pt x="0" y="1080770"/>
                </a:moveTo>
                <a:lnTo>
                  <a:pt x="346316" y="1080770"/>
                </a:lnTo>
                <a:lnTo>
                  <a:pt x="346316" y="0"/>
                </a:lnTo>
                <a:lnTo>
                  <a:pt x="0" y="0"/>
                </a:lnTo>
                <a:lnTo>
                  <a:pt x="0" y="10807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718792" y="3765476"/>
            <a:ext cx="281305" cy="19894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Blood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glucose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2359" y="3672005"/>
            <a:ext cx="2015629" cy="186804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59280">
              <a:lnSpc>
                <a:spcPct val="100000"/>
              </a:lnSpc>
              <a:spcBef>
                <a:spcPts val="110"/>
              </a:spcBef>
            </a:pPr>
            <a:r>
              <a:rPr dirty="0"/>
              <a:t>Supervised</a:t>
            </a:r>
            <a:r>
              <a:rPr spc="-75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dirty="0"/>
              <a:t>Given</a:t>
            </a:r>
            <a:r>
              <a:rPr spc="-10" dirty="0"/>
              <a:t> </a:t>
            </a:r>
            <a:r>
              <a:rPr dirty="0"/>
              <a:t>known</a:t>
            </a:r>
            <a:r>
              <a:rPr spc="5" dirty="0"/>
              <a:t> </a:t>
            </a:r>
            <a:r>
              <a:rPr dirty="0"/>
              <a:t>examples,</a:t>
            </a:r>
            <a:r>
              <a:rPr spc="-5" dirty="0"/>
              <a:t> </a:t>
            </a:r>
            <a:r>
              <a:rPr spc="-10" dirty="0"/>
              <a:t>automatically </a:t>
            </a:r>
            <a:r>
              <a:rPr dirty="0"/>
              <a:t>find a function</a:t>
            </a:r>
            <a:r>
              <a:rPr spc="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map</a:t>
            </a:r>
            <a:r>
              <a:rPr spc="5" dirty="0"/>
              <a:t> </a:t>
            </a:r>
            <a:r>
              <a:rPr dirty="0"/>
              <a:t>new</a:t>
            </a:r>
            <a:r>
              <a:rPr spc="10" dirty="0"/>
              <a:t> </a:t>
            </a:r>
            <a:r>
              <a:rPr spc="-10" dirty="0"/>
              <a:t>examples.</a:t>
            </a: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pc="-10" dirty="0"/>
              <a:t>Real-</a:t>
            </a:r>
            <a:r>
              <a:rPr dirty="0"/>
              <a:t>valued</a:t>
            </a:r>
            <a:r>
              <a:rPr spc="45" dirty="0"/>
              <a:t> </a:t>
            </a:r>
            <a:r>
              <a:rPr spc="-10" dirty="0"/>
              <a:t>outputs.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904001" y="3154327"/>
            <a:ext cx="6245860" cy="3037840"/>
            <a:chOff x="5904001" y="3154327"/>
            <a:chExt cx="6245860" cy="30378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001" y="3154327"/>
              <a:ext cx="6245275" cy="30373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001" y="3154683"/>
              <a:ext cx="3023616" cy="30369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16001" y="5615638"/>
              <a:ext cx="2088514" cy="346710"/>
            </a:xfrm>
            <a:custGeom>
              <a:avLst/>
              <a:gdLst/>
              <a:ahLst/>
              <a:cxnLst/>
              <a:rect l="l" t="t" r="r" b="b"/>
              <a:pathLst>
                <a:path w="2088515" h="346710">
                  <a:moveTo>
                    <a:pt x="2087994" y="0"/>
                  </a:moveTo>
                  <a:lnTo>
                    <a:pt x="0" y="0"/>
                  </a:lnTo>
                  <a:lnTo>
                    <a:pt x="0" y="346329"/>
                  </a:lnTo>
                  <a:lnTo>
                    <a:pt x="1044003" y="346329"/>
                  </a:lnTo>
                  <a:lnTo>
                    <a:pt x="2087994" y="346329"/>
                  </a:lnTo>
                  <a:lnTo>
                    <a:pt x="2087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94017" y="5625989"/>
            <a:ext cx="1898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SGLT1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expression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98794" y="3765476"/>
            <a:ext cx="281305" cy="19894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Blood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glucose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52348" y="3672005"/>
            <a:ext cx="3727450" cy="2359660"/>
            <a:chOff x="6552348" y="3672005"/>
            <a:chExt cx="3727450" cy="23596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48" y="3672005"/>
              <a:ext cx="2015642" cy="18680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31997" y="5472001"/>
              <a:ext cx="848360" cy="559435"/>
            </a:xfrm>
            <a:custGeom>
              <a:avLst/>
              <a:gdLst/>
              <a:ahLst/>
              <a:cxnLst/>
              <a:rect l="l" t="t" r="r" b="b"/>
              <a:pathLst>
                <a:path w="848359" h="559435">
                  <a:moveTo>
                    <a:pt x="105117" y="0"/>
                  </a:moveTo>
                  <a:lnTo>
                    <a:pt x="0" y="270357"/>
                  </a:lnTo>
                  <a:lnTo>
                    <a:pt x="371157" y="414718"/>
                  </a:lnTo>
                  <a:lnTo>
                    <a:pt x="742683" y="559079"/>
                  </a:lnTo>
                  <a:lnTo>
                    <a:pt x="847801" y="288721"/>
                  </a:lnTo>
                  <a:lnTo>
                    <a:pt x="105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 rot="1260000">
            <a:off x="9533772" y="5655558"/>
            <a:ext cx="57753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40" dirty="0">
                <a:latin typeface="Arial"/>
                <a:cs typeface="Arial"/>
              </a:rPr>
              <a:t>SGLT1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591766" y="1583655"/>
            <a:ext cx="2856865" cy="1440180"/>
            <a:chOff x="8591766" y="1583655"/>
            <a:chExt cx="2856865" cy="144018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1766" y="1583655"/>
              <a:ext cx="1485341" cy="14396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2121" y="1584010"/>
              <a:ext cx="2856217" cy="1439633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9180004" y="3599450"/>
            <a:ext cx="346710" cy="935990"/>
          </a:xfrm>
          <a:custGeom>
            <a:avLst/>
            <a:gdLst/>
            <a:ahLst/>
            <a:cxnLst/>
            <a:rect l="l" t="t" r="r" b="b"/>
            <a:pathLst>
              <a:path w="346709" h="935989">
                <a:moveTo>
                  <a:pt x="0" y="935989"/>
                </a:moveTo>
                <a:lnTo>
                  <a:pt x="346316" y="935989"/>
                </a:lnTo>
                <a:lnTo>
                  <a:pt x="346316" y="0"/>
                </a:lnTo>
                <a:lnTo>
                  <a:pt x="0" y="0"/>
                </a:lnTo>
                <a:lnTo>
                  <a:pt x="0" y="9359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211619" y="3718151"/>
            <a:ext cx="238760" cy="1677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55"/>
              </a:lnSpc>
            </a:pPr>
            <a:r>
              <a:rPr sz="1500" dirty="0">
                <a:latin typeface="Arial"/>
                <a:cs typeface="Arial"/>
              </a:rPr>
              <a:t>Blood glucose</a:t>
            </a:r>
            <a:r>
              <a:rPr sz="1500" spc="3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level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47794" y="5641927"/>
            <a:ext cx="951865" cy="362585"/>
          </a:xfrm>
          <a:custGeom>
            <a:avLst/>
            <a:gdLst/>
            <a:ahLst/>
            <a:cxnLst/>
            <a:rect l="l" t="t" r="r" b="b"/>
            <a:pathLst>
              <a:path w="951865" h="362585">
                <a:moveTo>
                  <a:pt x="928801" y="0"/>
                </a:moveTo>
                <a:lnTo>
                  <a:pt x="0" y="73075"/>
                </a:lnTo>
                <a:lnTo>
                  <a:pt x="22682" y="362521"/>
                </a:lnTo>
                <a:lnTo>
                  <a:pt x="487083" y="325793"/>
                </a:lnTo>
                <a:lnTo>
                  <a:pt x="951483" y="289077"/>
                </a:lnTo>
                <a:lnTo>
                  <a:pt x="9288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 rot="21360000">
            <a:off x="10833602" y="5748490"/>
            <a:ext cx="600526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10" dirty="0">
                <a:latin typeface="Arial"/>
                <a:cs typeface="Arial"/>
              </a:rPr>
              <a:t>GLUT</a:t>
            </a:r>
            <a:r>
              <a:rPr sz="2100" spc="-15" baseline="1984" dirty="0">
                <a:latin typeface="Arial"/>
                <a:cs typeface="Arial"/>
              </a:rPr>
              <a:t>5</a:t>
            </a:r>
            <a:endParaRPr sz="2100" baseline="1984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59280">
              <a:lnSpc>
                <a:spcPct val="100000"/>
              </a:lnSpc>
              <a:spcBef>
                <a:spcPts val="110"/>
              </a:spcBef>
            </a:pPr>
            <a:r>
              <a:rPr dirty="0"/>
              <a:t>Supervised</a:t>
            </a:r>
            <a:r>
              <a:rPr spc="-75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dirty="0"/>
              <a:t>Given</a:t>
            </a:r>
            <a:r>
              <a:rPr spc="-10" dirty="0"/>
              <a:t> </a:t>
            </a:r>
            <a:r>
              <a:rPr dirty="0"/>
              <a:t>known</a:t>
            </a:r>
            <a:r>
              <a:rPr spc="5" dirty="0"/>
              <a:t> </a:t>
            </a:r>
            <a:r>
              <a:rPr dirty="0"/>
              <a:t>examples,</a:t>
            </a:r>
            <a:r>
              <a:rPr spc="-5" dirty="0"/>
              <a:t> </a:t>
            </a:r>
            <a:r>
              <a:rPr spc="-10" dirty="0"/>
              <a:t>automatically </a:t>
            </a:r>
            <a:r>
              <a:rPr dirty="0"/>
              <a:t>find a function</a:t>
            </a:r>
            <a:r>
              <a:rPr spc="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map</a:t>
            </a:r>
            <a:r>
              <a:rPr spc="5" dirty="0"/>
              <a:t> </a:t>
            </a:r>
            <a:r>
              <a:rPr dirty="0"/>
              <a:t>new</a:t>
            </a:r>
            <a:r>
              <a:rPr spc="10" dirty="0"/>
              <a:t> </a:t>
            </a:r>
            <a:r>
              <a:rPr spc="-10" dirty="0"/>
              <a:t>examples.</a:t>
            </a: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pc="-10" dirty="0"/>
              <a:t>Real-</a:t>
            </a:r>
            <a:r>
              <a:rPr dirty="0"/>
              <a:t>valued</a:t>
            </a:r>
            <a:r>
              <a:rPr spc="15" dirty="0"/>
              <a:t> </a:t>
            </a:r>
            <a:r>
              <a:rPr dirty="0"/>
              <a:t>outputs:</a:t>
            </a:r>
            <a:r>
              <a:rPr spc="20" dirty="0"/>
              <a:t> </a:t>
            </a:r>
            <a:r>
              <a:rPr spc="-10" dirty="0"/>
              <a:t>regression.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813924" y="3154327"/>
            <a:ext cx="7335520" cy="3442335"/>
            <a:chOff x="4813924" y="3154327"/>
            <a:chExt cx="7335520" cy="34423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001" y="3154327"/>
              <a:ext cx="6245275" cy="30373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4006" y="3599272"/>
              <a:ext cx="6408000" cy="29869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18964" y="3594598"/>
              <a:ext cx="6418580" cy="2997200"/>
            </a:xfrm>
            <a:custGeom>
              <a:avLst/>
              <a:gdLst/>
              <a:ahLst/>
              <a:cxnLst/>
              <a:rect l="l" t="t" r="r" b="b"/>
              <a:pathLst>
                <a:path w="6418580" h="2997200">
                  <a:moveTo>
                    <a:pt x="0" y="0"/>
                  </a:moveTo>
                  <a:lnTo>
                    <a:pt x="6418072" y="0"/>
                  </a:lnTo>
                  <a:lnTo>
                    <a:pt x="6418072" y="2997009"/>
                  </a:lnTo>
                  <a:lnTo>
                    <a:pt x="0" y="2997009"/>
                  </a:lnTo>
                  <a:lnTo>
                    <a:pt x="0" y="0"/>
                  </a:lnTo>
                  <a:close/>
                </a:path>
              </a:pathLst>
            </a:custGeom>
            <a:ln w="1007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36720">
              <a:lnSpc>
                <a:spcPct val="100000"/>
              </a:lnSpc>
              <a:spcBef>
                <a:spcPts val="110"/>
              </a:spcBef>
            </a:pPr>
            <a:r>
              <a:rPr dirty="0"/>
              <a:t>Who</a:t>
            </a:r>
            <a:r>
              <a:rPr spc="-15" dirty="0"/>
              <a:t> </a:t>
            </a:r>
            <a:r>
              <a:rPr dirty="0"/>
              <a:t>am</a:t>
            </a:r>
            <a:r>
              <a:rPr spc="-15" dirty="0"/>
              <a:t> </a:t>
            </a:r>
            <a:r>
              <a:rPr spc="-25" dirty="0"/>
              <a:t>I?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3751824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601119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5852061"/>
            <a:ext cx="463740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tie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own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shoes</a:t>
            </a:r>
            <a:endParaRPr sz="295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0921" y="4012919"/>
            <a:ext cx="5150485" cy="1406525"/>
            <a:chOff x="700921" y="4012919"/>
            <a:chExt cx="5150485" cy="14065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998" y="4139644"/>
              <a:ext cx="4614125" cy="11584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0001" y="4031999"/>
              <a:ext cx="5112385" cy="1368425"/>
            </a:xfrm>
            <a:custGeom>
              <a:avLst/>
              <a:gdLst/>
              <a:ahLst/>
              <a:cxnLst/>
              <a:rect l="l" t="t" r="r" b="b"/>
              <a:pathLst>
                <a:path w="5112385" h="1368425">
                  <a:moveTo>
                    <a:pt x="0" y="0"/>
                  </a:moveTo>
                  <a:lnTo>
                    <a:pt x="5112004" y="1368005"/>
                  </a:lnTo>
                </a:path>
                <a:path w="5112385" h="1368425">
                  <a:moveTo>
                    <a:pt x="0" y="1368005"/>
                  </a:moveTo>
                  <a:lnTo>
                    <a:pt x="5112004" y="0"/>
                  </a:lnTo>
                </a:path>
              </a:pathLst>
            </a:custGeom>
            <a:ln w="3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38860" y="1451483"/>
            <a:ext cx="9879965" cy="320230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guy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streets</a:t>
            </a:r>
            <a:endParaRPr sz="2950" dirty="0">
              <a:latin typeface="Arial"/>
              <a:cs typeface="Arial"/>
            </a:endParaRPr>
          </a:p>
          <a:p>
            <a:pPr marL="12700" marR="5080">
              <a:lnSpc>
                <a:spcPts val="3300"/>
              </a:lnSpc>
              <a:spcBef>
                <a:spcPts val="137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Studied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Biology,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Molecular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Cellular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Sciences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Bioinformatics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profile,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mainly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ML.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Homegrown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at UU.</a:t>
            </a:r>
            <a:endParaRPr sz="2950" dirty="0">
              <a:latin typeface="Arial"/>
              <a:cs typeface="Arial"/>
            </a:endParaRPr>
          </a:p>
          <a:p>
            <a:pPr marL="12700">
              <a:lnSpc>
                <a:spcPts val="3535"/>
              </a:lnSpc>
              <a:spcBef>
                <a:spcPts val="9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Hidden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talent:</a:t>
            </a:r>
            <a:endParaRPr sz="2950" dirty="0">
              <a:latin typeface="Arial"/>
              <a:cs typeface="Arial"/>
            </a:endParaRPr>
          </a:p>
          <a:p>
            <a:pPr marL="5530215" marR="663575">
              <a:lnSpc>
                <a:spcPts val="2230"/>
              </a:lnSpc>
              <a:spcBef>
                <a:spcPts val="21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sing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Tom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Lehrer’s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Elements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Song (used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to,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anyway)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6803" y="5183635"/>
            <a:ext cx="1609204" cy="160920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822465" y="5945406"/>
            <a:ext cx="802005" cy="184150"/>
            <a:chOff x="5822465" y="5945406"/>
            <a:chExt cx="802005" cy="184150"/>
          </a:xfrm>
        </p:grpSpPr>
        <p:sp>
          <p:nvSpPr>
            <p:cNvPr id="14" name="object 14"/>
            <p:cNvSpPr/>
            <p:nvPr/>
          </p:nvSpPr>
          <p:spPr>
            <a:xfrm>
              <a:off x="5832004" y="6010926"/>
              <a:ext cx="600075" cy="109220"/>
            </a:xfrm>
            <a:custGeom>
              <a:avLst/>
              <a:gdLst/>
              <a:ahLst/>
              <a:cxnLst/>
              <a:rect l="l" t="t" r="r" b="b"/>
              <a:pathLst>
                <a:path w="600075" h="109220">
                  <a:moveTo>
                    <a:pt x="0" y="109080"/>
                  </a:moveTo>
                  <a:lnTo>
                    <a:pt x="599757" y="0"/>
                  </a:lnTo>
                </a:path>
              </a:pathLst>
            </a:custGeom>
            <a:ln w="190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10515" y="5945406"/>
              <a:ext cx="213995" cy="134620"/>
            </a:xfrm>
            <a:custGeom>
              <a:avLst/>
              <a:gdLst/>
              <a:ahLst/>
              <a:cxnLst/>
              <a:rect l="l" t="t" r="r" b="b"/>
              <a:pathLst>
                <a:path w="213995" h="134620">
                  <a:moveTo>
                    <a:pt x="0" y="0"/>
                  </a:moveTo>
                  <a:lnTo>
                    <a:pt x="24485" y="134277"/>
                  </a:lnTo>
                  <a:lnTo>
                    <a:pt x="213487" y="30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02740">
              <a:lnSpc>
                <a:spcPct val="100000"/>
              </a:lnSpc>
              <a:spcBef>
                <a:spcPts val="110"/>
              </a:spcBef>
            </a:pPr>
            <a:r>
              <a:rPr dirty="0"/>
              <a:t>Supervised</a:t>
            </a:r>
            <a:r>
              <a:rPr spc="-60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dirty="0"/>
              <a:t>Given</a:t>
            </a:r>
            <a:r>
              <a:rPr spc="-10" dirty="0"/>
              <a:t> </a:t>
            </a:r>
            <a:r>
              <a:rPr dirty="0"/>
              <a:t>known</a:t>
            </a:r>
            <a:r>
              <a:rPr spc="5" dirty="0"/>
              <a:t> </a:t>
            </a:r>
            <a:r>
              <a:rPr dirty="0"/>
              <a:t>examples,</a:t>
            </a:r>
            <a:r>
              <a:rPr spc="-5" dirty="0"/>
              <a:t> </a:t>
            </a:r>
            <a:r>
              <a:rPr spc="-10" dirty="0"/>
              <a:t>automatically </a:t>
            </a:r>
            <a:r>
              <a:rPr dirty="0"/>
              <a:t>find a function</a:t>
            </a:r>
            <a:r>
              <a:rPr spc="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map</a:t>
            </a:r>
            <a:r>
              <a:rPr spc="5" dirty="0"/>
              <a:t> </a:t>
            </a:r>
            <a:r>
              <a:rPr dirty="0"/>
              <a:t>new</a:t>
            </a:r>
            <a:r>
              <a:rPr spc="10" dirty="0"/>
              <a:t> </a:t>
            </a:r>
            <a:r>
              <a:rPr spc="-10" dirty="0"/>
              <a:t>examples.</a:t>
            </a: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/>
              <a:t>Discrete</a:t>
            </a:r>
            <a:r>
              <a:rPr spc="-10" dirty="0"/>
              <a:t> outputs.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999" y="2663282"/>
            <a:ext cx="5956553" cy="34563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589297" y="6138992"/>
            <a:ext cx="14649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Jeroen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Ridder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02740">
              <a:lnSpc>
                <a:spcPct val="100000"/>
              </a:lnSpc>
              <a:spcBef>
                <a:spcPts val="110"/>
              </a:spcBef>
            </a:pPr>
            <a:r>
              <a:rPr dirty="0"/>
              <a:t>Supervised</a:t>
            </a:r>
            <a:r>
              <a:rPr spc="-60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6306185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known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examples,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automatically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find a function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examples.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2589381"/>
            <a:ext cx="284162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outputs.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35385" y="2879639"/>
            <a:ext cx="3124835" cy="2980690"/>
            <a:chOff x="8035385" y="2879639"/>
            <a:chExt cx="3124835" cy="2980690"/>
          </a:xfrm>
        </p:grpSpPr>
        <p:sp>
          <p:nvSpPr>
            <p:cNvPr id="8" name="object 8"/>
            <p:cNvSpPr/>
            <p:nvPr/>
          </p:nvSpPr>
          <p:spPr>
            <a:xfrm>
              <a:off x="8037004" y="2879639"/>
              <a:ext cx="3123565" cy="2952115"/>
            </a:xfrm>
            <a:custGeom>
              <a:avLst/>
              <a:gdLst/>
              <a:ahLst/>
              <a:cxnLst/>
              <a:rect l="l" t="t" r="r" b="b"/>
              <a:pathLst>
                <a:path w="3123565" h="2952115">
                  <a:moveTo>
                    <a:pt x="27000" y="0"/>
                  </a:moveTo>
                  <a:lnTo>
                    <a:pt x="27000" y="2952000"/>
                  </a:lnTo>
                </a:path>
                <a:path w="3123565" h="2952115">
                  <a:moveTo>
                    <a:pt x="3122993" y="2952000"/>
                  </a:moveTo>
                  <a:lnTo>
                    <a:pt x="0" y="2952000"/>
                  </a:lnTo>
                </a:path>
              </a:pathLst>
            </a:custGeom>
            <a:ln w="57239">
              <a:solidFill>
                <a:srgbClr val="009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64005" y="2879639"/>
              <a:ext cx="3096260" cy="2952115"/>
            </a:xfrm>
            <a:custGeom>
              <a:avLst/>
              <a:gdLst/>
              <a:ahLst/>
              <a:cxnLst/>
              <a:rect l="l" t="t" r="r" b="b"/>
              <a:pathLst>
                <a:path w="3096259" h="2952115">
                  <a:moveTo>
                    <a:pt x="3095993" y="0"/>
                  </a:moveTo>
                  <a:lnTo>
                    <a:pt x="0" y="0"/>
                  </a:lnTo>
                  <a:lnTo>
                    <a:pt x="0" y="2952000"/>
                  </a:lnTo>
                  <a:lnTo>
                    <a:pt x="1547990" y="2952000"/>
                  </a:lnTo>
                  <a:lnTo>
                    <a:pt x="3095993" y="2952000"/>
                  </a:lnTo>
                  <a:lnTo>
                    <a:pt x="309599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4005" y="2879639"/>
              <a:ext cx="3096260" cy="2952115"/>
            </a:xfrm>
            <a:custGeom>
              <a:avLst/>
              <a:gdLst/>
              <a:ahLst/>
              <a:cxnLst/>
              <a:rect l="l" t="t" r="r" b="b"/>
              <a:pathLst>
                <a:path w="3096259" h="2952115">
                  <a:moveTo>
                    <a:pt x="1547990" y="2952000"/>
                  </a:moveTo>
                  <a:lnTo>
                    <a:pt x="0" y="2952000"/>
                  </a:lnTo>
                  <a:lnTo>
                    <a:pt x="0" y="0"/>
                  </a:lnTo>
                  <a:lnTo>
                    <a:pt x="3095993" y="0"/>
                  </a:lnTo>
                  <a:lnTo>
                    <a:pt x="3095993" y="2952000"/>
                  </a:lnTo>
                  <a:lnTo>
                    <a:pt x="1547990" y="295200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7997" y="5471646"/>
              <a:ext cx="144360" cy="1443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7997" y="5180409"/>
              <a:ext cx="144360" cy="1443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3999" y="5327640"/>
              <a:ext cx="144360" cy="1443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7997" y="4823641"/>
              <a:ext cx="144360" cy="1443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5995" y="4967646"/>
              <a:ext cx="144360" cy="144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7998" y="5399649"/>
              <a:ext cx="144360" cy="1443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3994" y="5180409"/>
              <a:ext cx="144360" cy="1443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3999" y="4319641"/>
              <a:ext cx="144360" cy="1443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6002" y="4679648"/>
              <a:ext cx="144360" cy="1443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5997" y="3239646"/>
              <a:ext cx="144360" cy="1443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51999" y="3671649"/>
              <a:ext cx="144360" cy="1443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31998" y="3383639"/>
              <a:ext cx="144360" cy="1443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9996" y="3815642"/>
              <a:ext cx="144360" cy="1443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03994" y="3023644"/>
              <a:ext cx="144360" cy="1443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6004" y="3167637"/>
              <a:ext cx="144360" cy="1443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51999" y="4175649"/>
              <a:ext cx="144360" cy="1443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12006" y="3887638"/>
              <a:ext cx="144348" cy="1443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12006" y="4391638"/>
              <a:ext cx="144348" cy="1443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27995" y="3527644"/>
              <a:ext cx="144360" cy="1443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5998" y="4823641"/>
              <a:ext cx="144360" cy="1443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72004" y="3815642"/>
              <a:ext cx="144360" cy="1443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9995" y="3167637"/>
              <a:ext cx="144360" cy="14436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1231994" y="2879639"/>
            <a:ext cx="1080135" cy="648335"/>
            <a:chOff x="11231994" y="2879639"/>
            <a:chExt cx="1080135" cy="648335"/>
          </a:xfrm>
        </p:grpSpPr>
        <p:sp>
          <p:nvSpPr>
            <p:cNvPr id="34" name="object 34"/>
            <p:cNvSpPr/>
            <p:nvPr/>
          </p:nvSpPr>
          <p:spPr>
            <a:xfrm>
              <a:off x="11231994" y="2879639"/>
              <a:ext cx="1080135" cy="648335"/>
            </a:xfrm>
            <a:custGeom>
              <a:avLst/>
              <a:gdLst/>
              <a:ahLst/>
              <a:cxnLst/>
              <a:rect l="l" t="t" r="r" b="b"/>
              <a:pathLst>
                <a:path w="1080134" h="648335">
                  <a:moveTo>
                    <a:pt x="1080007" y="0"/>
                  </a:moveTo>
                  <a:lnTo>
                    <a:pt x="0" y="0"/>
                  </a:lnTo>
                  <a:lnTo>
                    <a:pt x="0" y="648004"/>
                  </a:lnTo>
                  <a:lnTo>
                    <a:pt x="540003" y="648004"/>
                  </a:lnTo>
                  <a:lnTo>
                    <a:pt x="1080007" y="648004"/>
                  </a:lnTo>
                  <a:lnTo>
                    <a:pt x="108000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04003" y="2951648"/>
              <a:ext cx="144360" cy="1443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04003" y="3239646"/>
              <a:ext cx="144360" cy="14436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664349" y="3165021"/>
            <a:ext cx="281305" cy="2232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01303" y="5910800"/>
            <a:ext cx="223266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38" name="object 38"/>
          <p:cNvSpPr txBox="1"/>
          <p:nvPr/>
        </p:nvSpPr>
        <p:spPr>
          <a:xfrm>
            <a:off x="11489664" y="2833398"/>
            <a:ext cx="822960" cy="602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00"/>
              </a:spcBef>
            </a:pPr>
            <a:r>
              <a:rPr sz="1500" spc="-10" dirty="0">
                <a:latin typeface="Arial"/>
                <a:cs typeface="Arial"/>
              </a:rPr>
              <a:t>Healthy Diseased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02740">
              <a:lnSpc>
                <a:spcPct val="100000"/>
              </a:lnSpc>
              <a:spcBef>
                <a:spcPts val="110"/>
              </a:spcBef>
            </a:pPr>
            <a:r>
              <a:rPr dirty="0"/>
              <a:t>Supervised</a:t>
            </a:r>
            <a:r>
              <a:rPr spc="-60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6306185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known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examples,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automatically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find a function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examples.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2589381"/>
            <a:ext cx="284162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outputs.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31994" y="2879639"/>
            <a:ext cx="1080135" cy="648335"/>
            <a:chOff x="11231994" y="2879639"/>
            <a:chExt cx="1080135" cy="648335"/>
          </a:xfrm>
        </p:grpSpPr>
        <p:sp>
          <p:nvSpPr>
            <p:cNvPr id="8" name="object 8"/>
            <p:cNvSpPr/>
            <p:nvPr/>
          </p:nvSpPr>
          <p:spPr>
            <a:xfrm>
              <a:off x="11231994" y="2879639"/>
              <a:ext cx="1080135" cy="648335"/>
            </a:xfrm>
            <a:custGeom>
              <a:avLst/>
              <a:gdLst/>
              <a:ahLst/>
              <a:cxnLst/>
              <a:rect l="l" t="t" r="r" b="b"/>
              <a:pathLst>
                <a:path w="1080134" h="648335">
                  <a:moveTo>
                    <a:pt x="1080007" y="0"/>
                  </a:moveTo>
                  <a:lnTo>
                    <a:pt x="0" y="0"/>
                  </a:lnTo>
                  <a:lnTo>
                    <a:pt x="0" y="648004"/>
                  </a:lnTo>
                  <a:lnTo>
                    <a:pt x="540003" y="648004"/>
                  </a:lnTo>
                  <a:lnTo>
                    <a:pt x="1080007" y="648004"/>
                  </a:lnTo>
                  <a:lnTo>
                    <a:pt x="108000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4003" y="2951648"/>
              <a:ext cx="144360" cy="1443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4003" y="3239646"/>
              <a:ext cx="144360" cy="14436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035385" y="2879639"/>
            <a:ext cx="3124835" cy="2980690"/>
            <a:chOff x="8035385" y="2879639"/>
            <a:chExt cx="3124835" cy="2980690"/>
          </a:xfrm>
        </p:grpSpPr>
        <p:sp>
          <p:nvSpPr>
            <p:cNvPr id="12" name="object 12"/>
            <p:cNvSpPr/>
            <p:nvPr/>
          </p:nvSpPr>
          <p:spPr>
            <a:xfrm>
              <a:off x="8037004" y="2879639"/>
              <a:ext cx="3123565" cy="2952115"/>
            </a:xfrm>
            <a:custGeom>
              <a:avLst/>
              <a:gdLst/>
              <a:ahLst/>
              <a:cxnLst/>
              <a:rect l="l" t="t" r="r" b="b"/>
              <a:pathLst>
                <a:path w="3123565" h="2952115">
                  <a:moveTo>
                    <a:pt x="27000" y="0"/>
                  </a:moveTo>
                  <a:lnTo>
                    <a:pt x="27000" y="2952000"/>
                  </a:lnTo>
                </a:path>
                <a:path w="3123565" h="2952115">
                  <a:moveTo>
                    <a:pt x="3122993" y="2952000"/>
                  </a:moveTo>
                  <a:lnTo>
                    <a:pt x="0" y="2952000"/>
                  </a:lnTo>
                </a:path>
              </a:pathLst>
            </a:custGeom>
            <a:ln w="57239">
              <a:solidFill>
                <a:srgbClr val="009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4005" y="2879639"/>
              <a:ext cx="3096260" cy="2952115"/>
            </a:xfrm>
            <a:custGeom>
              <a:avLst/>
              <a:gdLst/>
              <a:ahLst/>
              <a:cxnLst/>
              <a:rect l="l" t="t" r="r" b="b"/>
              <a:pathLst>
                <a:path w="3096259" h="2952115">
                  <a:moveTo>
                    <a:pt x="3095993" y="0"/>
                  </a:moveTo>
                  <a:lnTo>
                    <a:pt x="0" y="0"/>
                  </a:lnTo>
                  <a:lnTo>
                    <a:pt x="0" y="2952000"/>
                  </a:lnTo>
                  <a:lnTo>
                    <a:pt x="1547990" y="2952000"/>
                  </a:lnTo>
                  <a:lnTo>
                    <a:pt x="3095993" y="2952000"/>
                  </a:lnTo>
                  <a:lnTo>
                    <a:pt x="309599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64005" y="2879639"/>
              <a:ext cx="3096260" cy="2952115"/>
            </a:xfrm>
            <a:custGeom>
              <a:avLst/>
              <a:gdLst/>
              <a:ahLst/>
              <a:cxnLst/>
              <a:rect l="l" t="t" r="r" b="b"/>
              <a:pathLst>
                <a:path w="3096259" h="2952115">
                  <a:moveTo>
                    <a:pt x="1547990" y="2952000"/>
                  </a:moveTo>
                  <a:lnTo>
                    <a:pt x="0" y="2952000"/>
                  </a:lnTo>
                  <a:lnTo>
                    <a:pt x="0" y="0"/>
                  </a:lnTo>
                  <a:lnTo>
                    <a:pt x="3095993" y="0"/>
                  </a:lnTo>
                  <a:lnTo>
                    <a:pt x="3095993" y="2952000"/>
                  </a:lnTo>
                  <a:lnTo>
                    <a:pt x="1547990" y="295200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7997" y="5471646"/>
              <a:ext cx="144360" cy="144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7997" y="5180409"/>
              <a:ext cx="144360" cy="1443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3999" y="5327640"/>
              <a:ext cx="144360" cy="1443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7997" y="4823641"/>
              <a:ext cx="144360" cy="1443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95995" y="4967646"/>
              <a:ext cx="144360" cy="1443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7998" y="5399649"/>
              <a:ext cx="144360" cy="1443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3994" y="5180409"/>
              <a:ext cx="144360" cy="1443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3999" y="4319641"/>
              <a:ext cx="144360" cy="1443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6002" y="4679648"/>
              <a:ext cx="144360" cy="1443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35997" y="3239646"/>
              <a:ext cx="144360" cy="1443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51999" y="3671649"/>
              <a:ext cx="144360" cy="1443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31998" y="3383639"/>
              <a:ext cx="144360" cy="1443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19996" y="3815642"/>
              <a:ext cx="144360" cy="1443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3994" y="3023644"/>
              <a:ext cx="144360" cy="1443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96004" y="3167637"/>
              <a:ext cx="144360" cy="1443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51999" y="4175649"/>
              <a:ext cx="144360" cy="1443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12006" y="3887638"/>
              <a:ext cx="144348" cy="1443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12006" y="4391638"/>
              <a:ext cx="144348" cy="1443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27995" y="3527644"/>
              <a:ext cx="144360" cy="1443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55998" y="4823641"/>
              <a:ext cx="144360" cy="1443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72004" y="3815642"/>
              <a:ext cx="144360" cy="1443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99995" y="3167637"/>
              <a:ext cx="144360" cy="1443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27998" y="5039642"/>
              <a:ext cx="144360" cy="14436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311043" y="4680004"/>
              <a:ext cx="265430" cy="221615"/>
            </a:xfrm>
            <a:custGeom>
              <a:avLst/>
              <a:gdLst/>
              <a:ahLst/>
              <a:cxnLst/>
              <a:rect l="l" t="t" r="r" b="b"/>
              <a:pathLst>
                <a:path w="265429" h="221614">
                  <a:moveTo>
                    <a:pt x="264960" y="0"/>
                  </a:moveTo>
                  <a:lnTo>
                    <a:pt x="0" y="221043"/>
                  </a:lnTo>
                </a:path>
              </a:pathLst>
            </a:custGeom>
            <a:ln w="29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144000" y="4836239"/>
              <a:ext cx="223520" cy="203835"/>
            </a:xfrm>
            <a:custGeom>
              <a:avLst/>
              <a:gdLst/>
              <a:ahLst/>
              <a:cxnLst/>
              <a:rect l="l" t="t" r="r" b="b"/>
              <a:pathLst>
                <a:path w="223520" h="203835">
                  <a:moveTo>
                    <a:pt x="125996" y="0"/>
                  </a:moveTo>
                  <a:lnTo>
                    <a:pt x="0" y="203758"/>
                  </a:lnTo>
                  <a:lnTo>
                    <a:pt x="223202" y="116281"/>
                  </a:lnTo>
                  <a:lnTo>
                    <a:pt x="125996" y="0"/>
                  </a:lnTo>
                  <a:close/>
                </a:path>
              </a:pathLst>
            </a:custGeom>
            <a:solidFill>
              <a:srgbClr val="EC1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664349" y="3165021"/>
            <a:ext cx="281305" cy="2232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01303" y="5910800"/>
            <a:ext cx="223266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41" name="object 41"/>
          <p:cNvSpPr txBox="1"/>
          <p:nvPr/>
        </p:nvSpPr>
        <p:spPr>
          <a:xfrm>
            <a:off x="11489664" y="2833398"/>
            <a:ext cx="822960" cy="602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00"/>
              </a:spcBef>
            </a:pPr>
            <a:r>
              <a:rPr sz="1500" spc="-10" dirty="0">
                <a:latin typeface="Arial"/>
                <a:cs typeface="Arial"/>
              </a:rPr>
              <a:t>Healthy Diseased</a:t>
            </a:r>
            <a:endParaRPr sz="15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92623" y="4398026"/>
            <a:ext cx="3067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algn="ctr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EC1B23"/>
                </a:solidFill>
                <a:latin typeface="Arial"/>
                <a:cs typeface="Arial"/>
              </a:rPr>
              <a:t>?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02740">
              <a:lnSpc>
                <a:spcPct val="100000"/>
              </a:lnSpc>
              <a:spcBef>
                <a:spcPts val="110"/>
              </a:spcBef>
            </a:pPr>
            <a:r>
              <a:rPr dirty="0"/>
              <a:t>Supervised</a:t>
            </a:r>
            <a:r>
              <a:rPr spc="-60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dirty="0"/>
              <a:t>Given</a:t>
            </a:r>
            <a:r>
              <a:rPr spc="-10" dirty="0"/>
              <a:t> </a:t>
            </a:r>
            <a:r>
              <a:rPr dirty="0"/>
              <a:t>known</a:t>
            </a:r>
            <a:r>
              <a:rPr spc="5" dirty="0"/>
              <a:t> </a:t>
            </a:r>
            <a:r>
              <a:rPr dirty="0"/>
              <a:t>examples,</a:t>
            </a:r>
            <a:r>
              <a:rPr spc="-5" dirty="0"/>
              <a:t> </a:t>
            </a:r>
            <a:r>
              <a:rPr spc="-10" dirty="0"/>
              <a:t>automatically </a:t>
            </a:r>
            <a:r>
              <a:rPr dirty="0"/>
              <a:t>find a function</a:t>
            </a:r>
            <a:r>
              <a:rPr spc="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map</a:t>
            </a:r>
            <a:r>
              <a:rPr spc="5" dirty="0"/>
              <a:t> </a:t>
            </a:r>
            <a:r>
              <a:rPr dirty="0"/>
              <a:t>new</a:t>
            </a:r>
            <a:r>
              <a:rPr spc="10" dirty="0"/>
              <a:t> </a:t>
            </a:r>
            <a:r>
              <a:rPr spc="-10" dirty="0"/>
              <a:t>examples.</a:t>
            </a: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/>
              <a:t>Discrete</a:t>
            </a:r>
            <a:r>
              <a:rPr spc="-10" dirty="0"/>
              <a:t> outputs.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1231994" y="2879639"/>
            <a:ext cx="1080135" cy="648335"/>
            <a:chOff x="11231994" y="2879639"/>
            <a:chExt cx="1080135" cy="648335"/>
          </a:xfrm>
        </p:grpSpPr>
        <p:sp>
          <p:nvSpPr>
            <p:cNvPr id="7" name="object 7"/>
            <p:cNvSpPr/>
            <p:nvPr/>
          </p:nvSpPr>
          <p:spPr>
            <a:xfrm>
              <a:off x="11231994" y="2879639"/>
              <a:ext cx="1080135" cy="648335"/>
            </a:xfrm>
            <a:custGeom>
              <a:avLst/>
              <a:gdLst/>
              <a:ahLst/>
              <a:cxnLst/>
              <a:rect l="l" t="t" r="r" b="b"/>
              <a:pathLst>
                <a:path w="1080134" h="648335">
                  <a:moveTo>
                    <a:pt x="1080007" y="0"/>
                  </a:moveTo>
                  <a:lnTo>
                    <a:pt x="0" y="0"/>
                  </a:lnTo>
                  <a:lnTo>
                    <a:pt x="0" y="648004"/>
                  </a:lnTo>
                  <a:lnTo>
                    <a:pt x="540003" y="648004"/>
                  </a:lnTo>
                  <a:lnTo>
                    <a:pt x="1080007" y="648004"/>
                  </a:lnTo>
                  <a:lnTo>
                    <a:pt x="108000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4003" y="2951648"/>
              <a:ext cx="144360" cy="144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4003" y="3239646"/>
              <a:ext cx="144360" cy="14436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035385" y="2879639"/>
            <a:ext cx="3124835" cy="2980690"/>
            <a:chOff x="8035385" y="2879639"/>
            <a:chExt cx="3124835" cy="2980690"/>
          </a:xfrm>
        </p:grpSpPr>
        <p:sp>
          <p:nvSpPr>
            <p:cNvPr id="11" name="object 11"/>
            <p:cNvSpPr/>
            <p:nvPr/>
          </p:nvSpPr>
          <p:spPr>
            <a:xfrm>
              <a:off x="8037004" y="2879639"/>
              <a:ext cx="3123565" cy="2952115"/>
            </a:xfrm>
            <a:custGeom>
              <a:avLst/>
              <a:gdLst/>
              <a:ahLst/>
              <a:cxnLst/>
              <a:rect l="l" t="t" r="r" b="b"/>
              <a:pathLst>
                <a:path w="3123565" h="2952115">
                  <a:moveTo>
                    <a:pt x="27000" y="0"/>
                  </a:moveTo>
                  <a:lnTo>
                    <a:pt x="27000" y="2952000"/>
                  </a:lnTo>
                </a:path>
                <a:path w="3123565" h="2952115">
                  <a:moveTo>
                    <a:pt x="3122993" y="2952000"/>
                  </a:moveTo>
                  <a:lnTo>
                    <a:pt x="0" y="2952000"/>
                  </a:lnTo>
                </a:path>
              </a:pathLst>
            </a:custGeom>
            <a:ln w="57239">
              <a:solidFill>
                <a:srgbClr val="009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64005" y="2879639"/>
              <a:ext cx="3096260" cy="2952115"/>
            </a:xfrm>
            <a:custGeom>
              <a:avLst/>
              <a:gdLst/>
              <a:ahLst/>
              <a:cxnLst/>
              <a:rect l="l" t="t" r="r" b="b"/>
              <a:pathLst>
                <a:path w="3096259" h="2952115">
                  <a:moveTo>
                    <a:pt x="3095993" y="0"/>
                  </a:moveTo>
                  <a:lnTo>
                    <a:pt x="0" y="0"/>
                  </a:lnTo>
                  <a:lnTo>
                    <a:pt x="0" y="2952000"/>
                  </a:lnTo>
                  <a:lnTo>
                    <a:pt x="1547990" y="2952000"/>
                  </a:lnTo>
                  <a:lnTo>
                    <a:pt x="3095993" y="2952000"/>
                  </a:lnTo>
                  <a:lnTo>
                    <a:pt x="309599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4005" y="2879639"/>
              <a:ext cx="3096260" cy="2952115"/>
            </a:xfrm>
            <a:custGeom>
              <a:avLst/>
              <a:gdLst/>
              <a:ahLst/>
              <a:cxnLst/>
              <a:rect l="l" t="t" r="r" b="b"/>
              <a:pathLst>
                <a:path w="3096259" h="2952115">
                  <a:moveTo>
                    <a:pt x="1547990" y="2952000"/>
                  </a:moveTo>
                  <a:lnTo>
                    <a:pt x="0" y="2952000"/>
                  </a:lnTo>
                  <a:lnTo>
                    <a:pt x="0" y="0"/>
                  </a:lnTo>
                  <a:lnTo>
                    <a:pt x="3095993" y="0"/>
                  </a:lnTo>
                  <a:lnTo>
                    <a:pt x="3095993" y="2952000"/>
                  </a:lnTo>
                  <a:lnTo>
                    <a:pt x="1547990" y="295200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7997" y="5471646"/>
              <a:ext cx="144360" cy="1443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7997" y="5180409"/>
              <a:ext cx="144360" cy="1443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3999" y="5327640"/>
              <a:ext cx="144360" cy="1443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7997" y="4823641"/>
              <a:ext cx="144360" cy="1443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95995" y="4967646"/>
              <a:ext cx="144360" cy="1443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7998" y="5399649"/>
              <a:ext cx="144360" cy="1443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3994" y="5180409"/>
              <a:ext cx="144360" cy="1443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3999" y="4319641"/>
              <a:ext cx="144360" cy="1443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6002" y="4679648"/>
              <a:ext cx="144360" cy="1443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35997" y="3239646"/>
              <a:ext cx="144360" cy="1443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51999" y="3671649"/>
              <a:ext cx="144360" cy="1443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31998" y="3383639"/>
              <a:ext cx="144360" cy="1443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19996" y="3815642"/>
              <a:ext cx="144360" cy="1443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3994" y="3023644"/>
              <a:ext cx="144360" cy="1443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96004" y="3167637"/>
              <a:ext cx="144360" cy="1443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51999" y="4175649"/>
              <a:ext cx="144360" cy="1443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12006" y="3887638"/>
              <a:ext cx="144348" cy="1443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12006" y="4391638"/>
              <a:ext cx="144348" cy="1443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27995" y="3527644"/>
              <a:ext cx="144360" cy="1443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55998" y="4823641"/>
              <a:ext cx="144360" cy="1443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72004" y="3815642"/>
              <a:ext cx="144360" cy="1443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99995" y="3167637"/>
              <a:ext cx="144360" cy="1443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27998" y="5039642"/>
              <a:ext cx="144360" cy="14436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064005" y="3452765"/>
              <a:ext cx="2952115" cy="2379345"/>
            </a:xfrm>
            <a:custGeom>
              <a:avLst/>
              <a:gdLst/>
              <a:ahLst/>
              <a:cxnLst/>
              <a:rect l="l" t="t" r="r" b="b"/>
              <a:pathLst>
                <a:path w="2952115" h="2379345">
                  <a:moveTo>
                    <a:pt x="0" y="0"/>
                  </a:moveTo>
                  <a:lnTo>
                    <a:pt x="2952000" y="2379243"/>
                  </a:lnTo>
                </a:path>
              </a:pathLst>
            </a:custGeom>
            <a:ln w="3815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664349" y="3165021"/>
            <a:ext cx="281305" cy="2232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01303" y="5910800"/>
            <a:ext cx="223266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39" name="object 39"/>
          <p:cNvSpPr txBox="1"/>
          <p:nvPr/>
        </p:nvSpPr>
        <p:spPr>
          <a:xfrm>
            <a:off x="11489664" y="2833398"/>
            <a:ext cx="822960" cy="602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00"/>
              </a:spcBef>
            </a:pPr>
            <a:r>
              <a:rPr sz="1500" spc="-10" dirty="0">
                <a:latin typeface="Arial"/>
                <a:cs typeface="Arial"/>
              </a:rPr>
              <a:t>Healthy Diseased</a:t>
            </a:r>
            <a:endParaRPr sz="1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12937" y="2531062"/>
            <a:ext cx="277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Learned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boundary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02740">
              <a:lnSpc>
                <a:spcPct val="100000"/>
              </a:lnSpc>
              <a:spcBef>
                <a:spcPts val="110"/>
              </a:spcBef>
            </a:pPr>
            <a:r>
              <a:rPr dirty="0"/>
              <a:t>Supervised</a:t>
            </a:r>
            <a:r>
              <a:rPr spc="-60" dirty="0"/>
              <a:t> </a:t>
            </a:r>
            <a:r>
              <a:rPr dirty="0"/>
              <a:t>learning:</a:t>
            </a:r>
            <a:r>
              <a:rPr spc="-60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dirty="0"/>
              <a:t>Given</a:t>
            </a:r>
            <a:r>
              <a:rPr spc="-10" dirty="0"/>
              <a:t> </a:t>
            </a:r>
            <a:r>
              <a:rPr dirty="0"/>
              <a:t>known</a:t>
            </a:r>
            <a:r>
              <a:rPr spc="5" dirty="0"/>
              <a:t> </a:t>
            </a:r>
            <a:r>
              <a:rPr dirty="0"/>
              <a:t>examples,</a:t>
            </a:r>
            <a:r>
              <a:rPr spc="-5" dirty="0"/>
              <a:t> </a:t>
            </a:r>
            <a:r>
              <a:rPr spc="-10" dirty="0"/>
              <a:t>automatically </a:t>
            </a:r>
            <a:r>
              <a:rPr dirty="0"/>
              <a:t>find a function</a:t>
            </a:r>
            <a:r>
              <a:rPr spc="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map</a:t>
            </a:r>
            <a:r>
              <a:rPr spc="5" dirty="0"/>
              <a:t> </a:t>
            </a:r>
            <a:r>
              <a:rPr dirty="0"/>
              <a:t>new</a:t>
            </a:r>
            <a:r>
              <a:rPr spc="10" dirty="0"/>
              <a:t> </a:t>
            </a:r>
            <a:r>
              <a:rPr spc="-10" dirty="0"/>
              <a:t>examples.</a:t>
            </a: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/>
              <a:t>Discrete</a:t>
            </a:r>
            <a:r>
              <a:rPr spc="-10" dirty="0"/>
              <a:t> outputs.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1231994" y="2879639"/>
            <a:ext cx="1080135" cy="648335"/>
            <a:chOff x="11231994" y="2879639"/>
            <a:chExt cx="1080135" cy="648335"/>
          </a:xfrm>
        </p:grpSpPr>
        <p:sp>
          <p:nvSpPr>
            <p:cNvPr id="7" name="object 7"/>
            <p:cNvSpPr/>
            <p:nvPr/>
          </p:nvSpPr>
          <p:spPr>
            <a:xfrm>
              <a:off x="11231994" y="2879639"/>
              <a:ext cx="1080135" cy="648335"/>
            </a:xfrm>
            <a:custGeom>
              <a:avLst/>
              <a:gdLst/>
              <a:ahLst/>
              <a:cxnLst/>
              <a:rect l="l" t="t" r="r" b="b"/>
              <a:pathLst>
                <a:path w="1080134" h="648335">
                  <a:moveTo>
                    <a:pt x="1080007" y="0"/>
                  </a:moveTo>
                  <a:lnTo>
                    <a:pt x="0" y="0"/>
                  </a:lnTo>
                  <a:lnTo>
                    <a:pt x="0" y="648004"/>
                  </a:lnTo>
                  <a:lnTo>
                    <a:pt x="540003" y="648004"/>
                  </a:lnTo>
                  <a:lnTo>
                    <a:pt x="1080007" y="648004"/>
                  </a:lnTo>
                  <a:lnTo>
                    <a:pt x="108000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4003" y="2951648"/>
              <a:ext cx="144360" cy="144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4003" y="3239646"/>
              <a:ext cx="144360" cy="14436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035385" y="2879639"/>
            <a:ext cx="3124835" cy="2980690"/>
            <a:chOff x="8035385" y="2879639"/>
            <a:chExt cx="3124835" cy="2980690"/>
          </a:xfrm>
        </p:grpSpPr>
        <p:sp>
          <p:nvSpPr>
            <p:cNvPr id="11" name="object 11"/>
            <p:cNvSpPr/>
            <p:nvPr/>
          </p:nvSpPr>
          <p:spPr>
            <a:xfrm>
              <a:off x="8037004" y="2879639"/>
              <a:ext cx="3123565" cy="2952115"/>
            </a:xfrm>
            <a:custGeom>
              <a:avLst/>
              <a:gdLst/>
              <a:ahLst/>
              <a:cxnLst/>
              <a:rect l="l" t="t" r="r" b="b"/>
              <a:pathLst>
                <a:path w="3123565" h="2952115">
                  <a:moveTo>
                    <a:pt x="27000" y="0"/>
                  </a:moveTo>
                  <a:lnTo>
                    <a:pt x="27000" y="2952000"/>
                  </a:lnTo>
                </a:path>
                <a:path w="3123565" h="2952115">
                  <a:moveTo>
                    <a:pt x="3122993" y="2952000"/>
                  </a:moveTo>
                  <a:lnTo>
                    <a:pt x="0" y="2952000"/>
                  </a:lnTo>
                </a:path>
              </a:pathLst>
            </a:custGeom>
            <a:ln w="57239">
              <a:solidFill>
                <a:srgbClr val="009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64005" y="2879639"/>
              <a:ext cx="3096260" cy="2952115"/>
            </a:xfrm>
            <a:custGeom>
              <a:avLst/>
              <a:gdLst/>
              <a:ahLst/>
              <a:cxnLst/>
              <a:rect l="l" t="t" r="r" b="b"/>
              <a:pathLst>
                <a:path w="3096259" h="2952115">
                  <a:moveTo>
                    <a:pt x="3095993" y="0"/>
                  </a:moveTo>
                  <a:lnTo>
                    <a:pt x="0" y="0"/>
                  </a:lnTo>
                  <a:lnTo>
                    <a:pt x="0" y="2952000"/>
                  </a:lnTo>
                  <a:lnTo>
                    <a:pt x="1547990" y="2952000"/>
                  </a:lnTo>
                  <a:lnTo>
                    <a:pt x="3095993" y="2952000"/>
                  </a:lnTo>
                  <a:lnTo>
                    <a:pt x="309599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4005" y="2879639"/>
              <a:ext cx="3096260" cy="2952115"/>
            </a:xfrm>
            <a:custGeom>
              <a:avLst/>
              <a:gdLst/>
              <a:ahLst/>
              <a:cxnLst/>
              <a:rect l="l" t="t" r="r" b="b"/>
              <a:pathLst>
                <a:path w="3096259" h="2952115">
                  <a:moveTo>
                    <a:pt x="1547990" y="2952000"/>
                  </a:moveTo>
                  <a:lnTo>
                    <a:pt x="0" y="2952000"/>
                  </a:lnTo>
                  <a:lnTo>
                    <a:pt x="0" y="0"/>
                  </a:lnTo>
                  <a:lnTo>
                    <a:pt x="3095993" y="0"/>
                  </a:lnTo>
                  <a:lnTo>
                    <a:pt x="3095993" y="2952000"/>
                  </a:lnTo>
                  <a:lnTo>
                    <a:pt x="1547990" y="295200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7997" y="5471646"/>
              <a:ext cx="144360" cy="1443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7997" y="5180409"/>
              <a:ext cx="144360" cy="1443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3999" y="5327640"/>
              <a:ext cx="144360" cy="1443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7997" y="4823641"/>
              <a:ext cx="144360" cy="1443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95995" y="4967646"/>
              <a:ext cx="144360" cy="1443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7998" y="5399649"/>
              <a:ext cx="144360" cy="1443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3994" y="5180409"/>
              <a:ext cx="144360" cy="1443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3999" y="4319641"/>
              <a:ext cx="144360" cy="1443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6002" y="4679648"/>
              <a:ext cx="144360" cy="1443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35997" y="3239646"/>
              <a:ext cx="144360" cy="1443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51999" y="3671649"/>
              <a:ext cx="144360" cy="1443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31998" y="3383639"/>
              <a:ext cx="144360" cy="1443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19996" y="3815642"/>
              <a:ext cx="144360" cy="1443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3994" y="3023644"/>
              <a:ext cx="144360" cy="1443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96004" y="3167637"/>
              <a:ext cx="144360" cy="1443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51999" y="4175649"/>
              <a:ext cx="144360" cy="1443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12006" y="3887638"/>
              <a:ext cx="144348" cy="1443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12006" y="4391638"/>
              <a:ext cx="144348" cy="1443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27995" y="3527644"/>
              <a:ext cx="144360" cy="1443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55998" y="4823641"/>
              <a:ext cx="144360" cy="1443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72004" y="3815642"/>
              <a:ext cx="144360" cy="1443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99995" y="3167637"/>
              <a:ext cx="144360" cy="1443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27998" y="5039642"/>
              <a:ext cx="144360" cy="14436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18599" y="4672447"/>
              <a:ext cx="265430" cy="221615"/>
            </a:xfrm>
            <a:custGeom>
              <a:avLst/>
              <a:gdLst/>
              <a:ahLst/>
              <a:cxnLst/>
              <a:rect l="l" t="t" r="r" b="b"/>
              <a:pathLst>
                <a:path w="265429" h="221614">
                  <a:moveTo>
                    <a:pt x="264960" y="0"/>
                  </a:moveTo>
                  <a:lnTo>
                    <a:pt x="0" y="221030"/>
                  </a:lnTo>
                </a:path>
              </a:pathLst>
            </a:custGeom>
            <a:ln w="29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51556" y="4828683"/>
              <a:ext cx="223520" cy="203835"/>
            </a:xfrm>
            <a:custGeom>
              <a:avLst/>
              <a:gdLst/>
              <a:ahLst/>
              <a:cxnLst/>
              <a:rect l="l" t="t" r="r" b="b"/>
              <a:pathLst>
                <a:path w="223520" h="203835">
                  <a:moveTo>
                    <a:pt x="126009" y="0"/>
                  </a:moveTo>
                  <a:lnTo>
                    <a:pt x="0" y="203758"/>
                  </a:lnTo>
                  <a:lnTo>
                    <a:pt x="223202" y="116281"/>
                  </a:lnTo>
                  <a:lnTo>
                    <a:pt x="126009" y="0"/>
                  </a:lnTo>
                  <a:close/>
                </a:path>
              </a:pathLst>
            </a:custGeom>
            <a:solidFill>
              <a:srgbClr val="EC1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64005" y="3452765"/>
              <a:ext cx="2952115" cy="2379345"/>
            </a:xfrm>
            <a:custGeom>
              <a:avLst/>
              <a:gdLst/>
              <a:ahLst/>
              <a:cxnLst/>
              <a:rect l="l" t="t" r="r" b="b"/>
              <a:pathLst>
                <a:path w="2952115" h="2379345">
                  <a:moveTo>
                    <a:pt x="0" y="0"/>
                  </a:moveTo>
                  <a:lnTo>
                    <a:pt x="2952000" y="2379243"/>
                  </a:lnTo>
                </a:path>
              </a:pathLst>
            </a:custGeom>
            <a:ln w="3815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664349" y="3165021"/>
            <a:ext cx="281305" cy="2232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01303" y="5910800"/>
            <a:ext cx="223266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41" name="object 41"/>
          <p:cNvSpPr txBox="1"/>
          <p:nvPr/>
        </p:nvSpPr>
        <p:spPr>
          <a:xfrm>
            <a:off x="11489664" y="2833398"/>
            <a:ext cx="822960" cy="602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00"/>
              </a:spcBef>
            </a:pPr>
            <a:r>
              <a:rPr sz="1500" spc="-10" dirty="0">
                <a:latin typeface="Arial"/>
                <a:cs typeface="Arial"/>
              </a:rPr>
              <a:t>Healthy Diseased</a:t>
            </a:r>
            <a:endParaRPr sz="15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789657" y="2531062"/>
            <a:ext cx="17106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Predict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diseased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74925">
              <a:lnSpc>
                <a:spcPct val="100000"/>
              </a:lnSpc>
              <a:spcBef>
                <a:spcPts val="110"/>
              </a:spcBef>
            </a:pPr>
            <a:r>
              <a:rPr dirty="0"/>
              <a:t>Map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Machine</a:t>
            </a:r>
            <a:r>
              <a:rPr spc="-10" dirty="0"/>
              <a:t> 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72001" y="1367628"/>
            <a:ext cx="4744085" cy="5408930"/>
            <a:chOff x="3672001" y="1367628"/>
            <a:chExt cx="4744085" cy="54089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001" y="1367653"/>
              <a:ext cx="4744059" cy="2159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001" y="1367628"/>
              <a:ext cx="4744084" cy="54086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7959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Summary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242316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Unsupervised: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6860" y="2313981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860" y="3181226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0494" y="2174307"/>
            <a:ext cx="9272905" cy="128587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359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(clusters,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projection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lower-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dimensional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captures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variance)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Don‘t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„correct“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(no</a:t>
            </a:r>
            <a:r>
              <a:rPr sz="2550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i="1" spc="-10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4857" y="3697113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8860" y="3537982"/>
            <a:ext cx="200723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Supervised: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6860" y="4264460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0494" y="4126220"/>
            <a:ext cx="10034905" cy="152146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4600"/>
              </a:lnSpc>
              <a:spcBef>
                <a:spcPts val="295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r>
              <a:rPr sz="255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i="1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2550" i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(e.g.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Arial"/>
                <a:cs typeface="Arial"/>
              </a:rPr>
              <a:t>gene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expression)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real-valued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(regression,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e.g.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blood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glucose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level)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55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255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i="1" dirty="0">
                <a:solidFill>
                  <a:srgbClr val="FFFFFF"/>
                </a:solidFill>
                <a:latin typeface="Arial"/>
                <a:cs typeface="Arial"/>
              </a:rPr>
              <a:t>classes/labels</a:t>
            </a:r>
            <a:r>
              <a:rPr sz="2550" i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(classification,</a:t>
            </a:r>
            <a:r>
              <a:rPr sz="255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e.g.</a:t>
            </a:r>
            <a:r>
              <a:rPr sz="255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healthy/diseased)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outcomes.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12EA-B35F-66D7-E30A-3821C243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Regression or classification?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D1FF7-ED7F-7B03-73E6-64E150F22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Random Forests. Random forests is a powerful machine… | by Dr. Roi ...">
            <a:extLst>
              <a:ext uri="{FF2B5EF4-FFF2-40B4-BE49-F238E27FC236}">
                <a16:creationId xmlns:a16="http://schemas.microsoft.com/office/drawing/2014/main" id="{D7202614-753D-C636-91ED-0F494E1CC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48" y="2120900"/>
            <a:ext cx="7156204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066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91229">
              <a:lnSpc>
                <a:spcPct val="100000"/>
              </a:lnSpc>
              <a:spcBef>
                <a:spcPts val="110"/>
              </a:spcBef>
            </a:pPr>
            <a:r>
              <a:rPr dirty="0"/>
              <a:t>Linear</a:t>
            </a:r>
            <a:r>
              <a:rPr spc="-35" dirty="0"/>
              <a:t> </a:t>
            </a:r>
            <a:r>
              <a:rPr spc="-10" dirty="0"/>
              <a:t>regression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0720" y="2146328"/>
            <a:ext cx="6245275" cy="30373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60955">
              <a:lnSpc>
                <a:spcPct val="100000"/>
              </a:lnSpc>
              <a:spcBef>
                <a:spcPts val="110"/>
              </a:spcBef>
            </a:pPr>
            <a:r>
              <a:rPr dirty="0"/>
              <a:t>Linear</a:t>
            </a:r>
            <a:r>
              <a:rPr spc="-50" dirty="0"/>
              <a:t> </a:t>
            </a:r>
            <a:r>
              <a:rPr dirty="0"/>
              <a:t>regression:</a:t>
            </a:r>
            <a:r>
              <a:rPr spc="-40" dirty="0"/>
              <a:t> </a:t>
            </a:r>
            <a:r>
              <a:rPr spc="-20" dirty="0"/>
              <a:t>GWAS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961" y="1335598"/>
            <a:ext cx="10139045" cy="53596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71245">
              <a:lnSpc>
                <a:spcPct val="100000"/>
              </a:lnSpc>
              <a:spcBef>
                <a:spcPts val="110"/>
              </a:spcBef>
            </a:pPr>
            <a:r>
              <a:rPr dirty="0"/>
              <a:t>Why</a:t>
            </a:r>
            <a:r>
              <a:rPr spc="-35" dirty="0"/>
              <a:t> </a:t>
            </a:r>
            <a:r>
              <a:rPr dirty="0"/>
              <a:t>am</a:t>
            </a:r>
            <a:r>
              <a:rPr spc="-20" dirty="0"/>
              <a:t> </a:t>
            </a:r>
            <a:r>
              <a:rPr dirty="0"/>
              <a:t>I</a:t>
            </a:r>
            <a:r>
              <a:rPr spc="-20" dirty="0"/>
              <a:t> </a:t>
            </a:r>
            <a:r>
              <a:rPr dirty="0"/>
              <a:t>teaching</a:t>
            </a:r>
            <a:r>
              <a:rPr spc="-25" dirty="0"/>
              <a:t> </a:t>
            </a:r>
            <a:r>
              <a:rPr spc="-10" dirty="0"/>
              <a:t>this?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78670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b="1" i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950" b="1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sz="2950" b="1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sz="2950" b="1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FFFFFF"/>
                </a:solidFill>
                <a:latin typeface="Arial"/>
                <a:cs typeface="Arial"/>
              </a:rPr>
              <a:t>man,</a:t>
            </a:r>
            <a:r>
              <a:rPr sz="2950" b="1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2950" b="1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FFFFFF"/>
                </a:solidFill>
                <a:latin typeface="Arial"/>
                <a:cs typeface="Arial"/>
              </a:rPr>
              <a:t>told</a:t>
            </a:r>
            <a:r>
              <a:rPr sz="2950" b="1" i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950" b="1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b="1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950" b="1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950" b="1" i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sz="2950" b="1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i="1" spc="-25" dirty="0">
                <a:solidFill>
                  <a:srgbClr val="FFFFFF"/>
                </a:solidFill>
                <a:latin typeface="Arial"/>
                <a:cs typeface="Arial"/>
              </a:rPr>
              <a:t>it!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60955">
              <a:lnSpc>
                <a:spcPct val="100000"/>
              </a:lnSpc>
              <a:spcBef>
                <a:spcPts val="110"/>
              </a:spcBef>
            </a:pPr>
            <a:r>
              <a:rPr dirty="0"/>
              <a:t>Linear</a:t>
            </a:r>
            <a:r>
              <a:rPr spc="-50" dirty="0"/>
              <a:t> </a:t>
            </a:r>
            <a:r>
              <a:rPr dirty="0"/>
              <a:t>regression:</a:t>
            </a:r>
            <a:r>
              <a:rPr spc="-40" dirty="0"/>
              <a:t> </a:t>
            </a:r>
            <a:r>
              <a:rPr spc="-20" dirty="0"/>
              <a:t>GWAS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6005" y="1313653"/>
            <a:ext cx="5687999" cy="55148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60955">
              <a:lnSpc>
                <a:spcPct val="100000"/>
              </a:lnSpc>
              <a:spcBef>
                <a:spcPts val="110"/>
              </a:spcBef>
            </a:pPr>
            <a:r>
              <a:rPr dirty="0"/>
              <a:t>Linear</a:t>
            </a:r>
            <a:r>
              <a:rPr spc="-50" dirty="0"/>
              <a:t> </a:t>
            </a:r>
            <a:r>
              <a:rPr dirty="0"/>
              <a:t>regression:</a:t>
            </a:r>
            <a:r>
              <a:rPr spc="-40" dirty="0"/>
              <a:t> </a:t>
            </a:r>
            <a:r>
              <a:rPr spc="-20" dirty="0"/>
              <a:t>GWAS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1994" y="1367285"/>
            <a:ext cx="5559475" cy="54410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60955">
              <a:lnSpc>
                <a:spcPct val="100000"/>
              </a:lnSpc>
              <a:spcBef>
                <a:spcPts val="110"/>
              </a:spcBef>
            </a:pPr>
            <a:r>
              <a:rPr dirty="0"/>
              <a:t>Linear</a:t>
            </a:r>
            <a:r>
              <a:rPr spc="-50" dirty="0"/>
              <a:t> </a:t>
            </a:r>
            <a:r>
              <a:rPr dirty="0"/>
              <a:t>regression:</a:t>
            </a:r>
            <a:r>
              <a:rPr spc="-40" dirty="0"/>
              <a:t> </a:t>
            </a:r>
            <a:r>
              <a:rPr spc="-20" dirty="0"/>
              <a:t>GWAS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237" y="1491478"/>
            <a:ext cx="10401122" cy="40478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60955">
              <a:lnSpc>
                <a:spcPct val="100000"/>
              </a:lnSpc>
              <a:spcBef>
                <a:spcPts val="110"/>
              </a:spcBef>
            </a:pPr>
            <a:r>
              <a:rPr dirty="0"/>
              <a:t>Linear</a:t>
            </a:r>
            <a:r>
              <a:rPr spc="-50" dirty="0"/>
              <a:t> </a:t>
            </a:r>
            <a:r>
              <a:rPr dirty="0"/>
              <a:t>regression:</a:t>
            </a:r>
            <a:r>
              <a:rPr spc="-40" dirty="0"/>
              <a:t> </a:t>
            </a:r>
            <a:r>
              <a:rPr spc="-20" dirty="0"/>
              <a:t>GWAS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451483"/>
            <a:ext cx="9904095" cy="161353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Connect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SNPs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nearby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genes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(non-trivial!)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ts val="3300"/>
              </a:lnSpc>
              <a:spcBef>
                <a:spcPts val="137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Yielded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huge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advances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complex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diseases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over the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past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~15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years.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0000" y="3455647"/>
            <a:ext cx="3311994" cy="331199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407B30-0275-467F-7CD0-68A44D3F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59" y="3608906"/>
            <a:ext cx="6066790" cy="274215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46325">
              <a:lnSpc>
                <a:spcPct val="100000"/>
              </a:lnSpc>
              <a:spcBef>
                <a:spcPts val="110"/>
              </a:spcBef>
            </a:pPr>
            <a:r>
              <a:rPr dirty="0"/>
              <a:t>Univariate</a:t>
            </a:r>
            <a:r>
              <a:rPr spc="-60" dirty="0"/>
              <a:t> </a:t>
            </a:r>
            <a:r>
              <a:rPr dirty="0"/>
              <a:t>linear</a:t>
            </a:r>
            <a:r>
              <a:rPr spc="-50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6857" y="1606578"/>
            <a:ext cx="137795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i="1" spc="2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spc="25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i="1" spc="250" dirty="0">
                <a:solidFill>
                  <a:srgbClr val="BFBFBF"/>
                </a:solidFill>
                <a:latin typeface="Times New Roman"/>
                <a:cs typeface="Times New Roman"/>
              </a:rPr>
              <a:t>ax</a:t>
            </a:r>
            <a:r>
              <a:rPr sz="3000" i="1" spc="-42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10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000" i="1" spc="105" dirty="0">
                <a:solidFill>
                  <a:srgbClr val="BFBFBF"/>
                </a:solidFill>
                <a:latin typeface="Times New Roman"/>
                <a:cs typeface="Times New Roman"/>
              </a:rPr>
              <a:t>b</a:t>
            </a:r>
            <a:endParaRPr sz="3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1996" y="2375284"/>
            <a:ext cx="3756596" cy="25714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46325">
              <a:lnSpc>
                <a:spcPct val="100000"/>
              </a:lnSpc>
              <a:spcBef>
                <a:spcPts val="110"/>
              </a:spcBef>
            </a:pPr>
            <a:r>
              <a:rPr dirty="0"/>
              <a:t>Univariate</a:t>
            </a:r>
            <a:r>
              <a:rPr spc="-60" dirty="0"/>
              <a:t> </a:t>
            </a:r>
            <a:r>
              <a:rPr dirty="0"/>
              <a:t>linear</a:t>
            </a:r>
            <a:r>
              <a:rPr spc="-50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6857" y="1606578"/>
            <a:ext cx="137795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i="1" spc="2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spc="25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i="1" spc="250" dirty="0">
                <a:solidFill>
                  <a:srgbClr val="BFBFBF"/>
                </a:solidFill>
                <a:latin typeface="Times New Roman"/>
                <a:cs typeface="Times New Roman"/>
              </a:rPr>
              <a:t>ax</a:t>
            </a:r>
            <a:r>
              <a:rPr sz="3000" i="1" spc="-42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10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000" i="1" spc="105" dirty="0">
                <a:solidFill>
                  <a:srgbClr val="BFBFBF"/>
                </a:solidFill>
                <a:latin typeface="Times New Roman"/>
                <a:cs typeface="Times New Roman"/>
              </a:rPr>
              <a:t>b</a:t>
            </a:r>
            <a:endParaRPr sz="3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1996" y="2375284"/>
            <a:ext cx="3756596" cy="25714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87581" y="5264815"/>
            <a:ext cx="178816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16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spc="16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100" i="1" spc="16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405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15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44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5104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68417" y="5517544"/>
            <a:ext cx="24447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15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232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72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7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6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5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96002" y="1619278"/>
            <a:ext cx="2520950" cy="1009015"/>
            <a:chOff x="4896002" y="1619278"/>
            <a:chExt cx="2520950" cy="1009015"/>
          </a:xfrm>
        </p:grpSpPr>
        <p:sp>
          <p:nvSpPr>
            <p:cNvPr id="6" name="object 6"/>
            <p:cNvSpPr/>
            <p:nvPr/>
          </p:nvSpPr>
          <p:spPr>
            <a:xfrm>
              <a:off x="4896002" y="1619278"/>
              <a:ext cx="2520950" cy="1009015"/>
            </a:xfrm>
            <a:custGeom>
              <a:avLst/>
              <a:gdLst/>
              <a:ahLst/>
              <a:cxnLst/>
              <a:rect l="l" t="t" r="r" b="b"/>
              <a:pathLst>
                <a:path w="2520950" h="1009014">
                  <a:moveTo>
                    <a:pt x="2352243" y="0"/>
                  </a:moveTo>
                  <a:lnTo>
                    <a:pt x="168122" y="0"/>
                  </a:lnTo>
                  <a:lnTo>
                    <a:pt x="146102" y="1468"/>
                  </a:lnTo>
                  <a:lnTo>
                    <a:pt x="103823" y="12912"/>
                  </a:lnTo>
                  <a:lnTo>
                    <a:pt x="65910" y="34932"/>
                  </a:lnTo>
                  <a:lnTo>
                    <a:pt x="34931" y="65916"/>
                  </a:lnTo>
                  <a:lnTo>
                    <a:pt x="12906" y="103830"/>
                  </a:lnTo>
                  <a:lnTo>
                    <a:pt x="1467" y="146109"/>
                  </a:lnTo>
                  <a:lnTo>
                    <a:pt x="0" y="840600"/>
                  </a:lnTo>
                  <a:lnTo>
                    <a:pt x="1467" y="862626"/>
                  </a:lnTo>
                  <a:lnTo>
                    <a:pt x="12906" y="905049"/>
                  </a:lnTo>
                  <a:lnTo>
                    <a:pt x="34931" y="942962"/>
                  </a:lnTo>
                  <a:lnTo>
                    <a:pt x="65910" y="973797"/>
                  </a:lnTo>
                  <a:lnTo>
                    <a:pt x="103823" y="995815"/>
                  </a:lnTo>
                  <a:lnTo>
                    <a:pt x="146102" y="1007255"/>
                  </a:lnTo>
                  <a:lnTo>
                    <a:pt x="168122" y="1008722"/>
                  </a:lnTo>
                  <a:lnTo>
                    <a:pt x="2357580" y="1008367"/>
                  </a:lnTo>
                  <a:lnTo>
                    <a:pt x="2395843" y="1002920"/>
                  </a:lnTo>
                  <a:lnTo>
                    <a:pt x="2436482" y="986040"/>
                  </a:lnTo>
                  <a:lnTo>
                    <a:pt x="2470992" y="959359"/>
                  </a:lnTo>
                  <a:lnTo>
                    <a:pt x="2497683" y="924839"/>
                  </a:lnTo>
                  <a:lnTo>
                    <a:pt x="2514552" y="884210"/>
                  </a:lnTo>
                  <a:lnTo>
                    <a:pt x="2520353" y="840600"/>
                  </a:lnTo>
                  <a:lnTo>
                    <a:pt x="2520329" y="167766"/>
                  </a:lnTo>
                  <a:lnTo>
                    <a:pt x="2514552" y="124566"/>
                  </a:lnTo>
                  <a:lnTo>
                    <a:pt x="2497683" y="84239"/>
                  </a:lnTo>
                  <a:lnTo>
                    <a:pt x="2470992" y="49412"/>
                  </a:lnTo>
                  <a:lnTo>
                    <a:pt x="2436482" y="22682"/>
                  </a:lnTo>
                  <a:lnTo>
                    <a:pt x="2395843" y="5807"/>
                  </a:lnTo>
                  <a:lnTo>
                    <a:pt x="2352243" y="0"/>
                  </a:lnTo>
                  <a:close/>
                </a:path>
                <a:path w="2520950" h="1009014">
                  <a:moveTo>
                    <a:pt x="2357580" y="1008367"/>
                  </a:moveTo>
                  <a:lnTo>
                    <a:pt x="2352243" y="1008367"/>
                  </a:lnTo>
                  <a:lnTo>
                    <a:pt x="2352243" y="1008722"/>
                  </a:lnTo>
                  <a:lnTo>
                    <a:pt x="2357580" y="1008367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6002" y="1619278"/>
              <a:ext cx="2520950" cy="1009015"/>
            </a:xfrm>
            <a:custGeom>
              <a:avLst/>
              <a:gdLst/>
              <a:ahLst/>
              <a:cxnLst/>
              <a:rect l="l" t="t" r="r" b="b"/>
              <a:pathLst>
                <a:path w="2520950" h="1009014">
                  <a:moveTo>
                    <a:pt x="167754" y="0"/>
                  </a:moveTo>
                  <a:lnTo>
                    <a:pt x="168122" y="0"/>
                  </a:lnTo>
                  <a:lnTo>
                    <a:pt x="146102" y="1468"/>
                  </a:lnTo>
                  <a:lnTo>
                    <a:pt x="124556" y="5807"/>
                  </a:lnTo>
                  <a:lnTo>
                    <a:pt x="84239" y="22682"/>
                  </a:lnTo>
                  <a:lnTo>
                    <a:pt x="49407" y="49412"/>
                  </a:lnTo>
                  <a:lnTo>
                    <a:pt x="22682" y="84239"/>
                  </a:lnTo>
                  <a:lnTo>
                    <a:pt x="5802" y="124566"/>
                  </a:lnTo>
                  <a:lnTo>
                    <a:pt x="0" y="168122"/>
                  </a:lnTo>
                  <a:lnTo>
                    <a:pt x="0" y="840600"/>
                  </a:lnTo>
                  <a:lnTo>
                    <a:pt x="5802" y="884210"/>
                  </a:lnTo>
                  <a:lnTo>
                    <a:pt x="22682" y="924839"/>
                  </a:lnTo>
                  <a:lnTo>
                    <a:pt x="49407" y="959359"/>
                  </a:lnTo>
                  <a:lnTo>
                    <a:pt x="84239" y="986040"/>
                  </a:lnTo>
                  <a:lnTo>
                    <a:pt x="124556" y="1002920"/>
                  </a:lnTo>
                  <a:lnTo>
                    <a:pt x="168122" y="1008722"/>
                  </a:lnTo>
                  <a:lnTo>
                    <a:pt x="2352243" y="1008367"/>
                  </a:lnTo>
                  <a:lnTo>
                    <a:pt x="2352243" y="1008722"/>
                  </a:lnTo>
                  <a:lnTo>
                    <a:pt x="2395843" y="1002920"/>
                  </a:lnTo>
                  <a:lnTo>
                    <a:pt x="2436482" y="986040"/>
                  </a:lnTo>
                  <a:lnTo>
                    <a:pt x="2470992" y="959359"/>
                  </a:lnTo>
                  <a:lnTo>
                    <a:pt x="2497683" y="924839"/>
                  </a:lnTo>
                  <a:lnTo>
                    <a:pt x="2514552" y="884210"/>
                  </a:lnTo>
                  <a:lnTo>
                    <a:pt x="2520353" y="840600"/>
                  </a:lnTo>
                  <a:lnTo>
                    <a:pt x="2520353" y="167766"/>
                  </a:lnTo>
                  <a:lnTo>
                    <a:pt x="2520353" y="168122"/>
                  </a:lnTo>
                  <a:lnTo>
                    <a:pt x="2518886" y="146109"/>
                  </a:lnTo>
                  <a:lnTo>
                    <a:pt x="2514552" y="124566"/>
                  </a:lnTo>
                  <a:lnTo>
                    <a:pt x="2497683" y="84239"/>
                  </a:lnTo>
                  <a:lnTo>
                    <a:pt x="2470992" y="49412"/>
                  </a:lnTo>
                  <a:lnTo>
                    <a:pt x="2436482" y="22682"/>
                  </a:lnTo>
                  <a:lnTo>
                    <a:pt x="2395843" y="5807"/>
                  </a:lnTo>
                  <a:lnTo>
                    <a:pt x="2352243" y="0"/>
                  </a:lnTo>
                  <a:lnTo>
                    <a:pt x="167754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482704" y="1962267"/>
            <a:ext cx="1347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Training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96002" y="2987284"/>
            <a:ext cx="2520950" cy="1009015"/>
            <a:chOff x="4896002" y="2987284"/>
            <a:chExt cx="2520950" cy="1009015"/>
          </a:xfrm>
        </p:grpSpPr>
        <p:sp>
          <p:nvSpPr>
            <p:cNvPr id="10" name="object 10"/>
            <p:cNvSpPr/>
            <p:nvPr/>
          </p:nvSpPr>
          <p:spPr>
            <a:xfrm>
              <a:off x="4896002" y="2987284"/>
              <a:ext cx="2520950" cy="1009015"/>
            </a:xfrm>
            <a:custGeom>
              <a:avLst/>
              <a:gdLst/>
              <a:ahLst/>
              <a:cxnLst/>
              <a:rect l="l" t="t" r="r" b="b"/>
              <a:pathLst>
                <a:path w="2520950" h="1009014">
                  <a:moveTo>
                    <a:pt x="2352243" y="0"/>
                  </a:moveTo>
                  <a:lnTo>
                    <a:pt x="168122" y="0"/>
                  </a:lnTo>
                  <a:lnTo>
                    <a:pt x="146102" y="1468"/>
                  </a:lnTo>
                  <a:lnTo>
                    <a:pt x="103823" y="12912"/>
                  </a:lnTo>
                  <a:lnTo>
                    <a:pt x="65910" y="34931"/>
                  </a:lnTo>
                  <a:lnTo>
                    <a:pt x="34931" y="65910"/>
                  </a:lnTo>
                  <a:lnTo>
                    <a:pt x="12906" y="103823"/>
                  </a:lnTo>
                  <a:lnTo>
                    <a:pt x="1467" y="146102"/>
                  </a:lnTo>
                  <a:lnTo>
                    <a:pt x="0" y="840600"/>
                  </a:lnTo>
                  <a:lnTo>
                    <a:pt x="1467" y="862619"/>
                  </a:lnTo>
                  <a:lnTo>
                    <a:pt x="12906" y="905042"/>
                  </a:lnTo>
                  <a:lnTo>
                    <a:pt x="34931" y="942956"/>
                  </a:lnTo>
                  <a:lnTo>
                    <a:pt x="65910" y="973795"/>
                  </a:lnTo>
                  <a:lnTo>
                    <a:pt x="103823" y="995810"/>
                  </a:lnTo>
                  <a:lnTo>
                    <a:pt x="146102" y="1007254"/>
                  </a:lnTo>
                  <a:lnTo>
                    <a:pt x="168122" y="1008722"/>
                  </a:lnTo>
                  <a:lnTo>
                    <a:pt x="2357764" y="1008354"/>
                  </a:lnTo>
                  <a:lnTo>
                    <a:pt x="2395843" y="1002915"/>
                  </a:lnTo>
                  <a:lnTo>
                    <a:pt x="2436482" y="986040"/>
                  </a:lnTo>
                  <a:lnTo>
                    <a:pt x="2470992" y="959354"/>
                  </a:lnTo>
                  <a:lnTo>
                    <a:pt x="2497683" y="924839"/>
                  </a:lnTo>
                  <a:lnTo>
                    <a:pt x="2514552" y="884200"/>
                  </a:lnTo>
                  <a:lnTo>
                    <a:pt x="2520353" y="840600"/>
                  </a:lnTo>
                  <a:lnTo>
                    <a:pt x="2520328" y="167754"/>
                  </a:lnTo>
                  <a:lnTo>
                    <a:pt x="2514552" y="124556"/>
                  </a:lnTo>
                  <a:lnTo>
                    <a:pt x="2497683" y="84239"/>
                  </a:lnTo>
                  <a:lnTo>
                    <a:pt x="2470992" y="49407"/>
                  </a:lnTo>
                  <a:lnTo>
                    <a:pt x="2436482" y="22682"/>
                  </a:lnTo>
                  <a:lnTo>
                    <a:pt x="2395843" y="5807"/>
                  </a:lnTo>
                  <a:lnTo>
                    <a:pt x="2352243" y="0"/>
                  </a:lnTo>
                  <a:close/>
                </a:path>
                <a:path w="2520950" h="1009014">
                  <a:moveTo>
                    <a:pt x="2357764" y="1008354"/>
                  </a:moveTo>
                  <a:lnTo>
                    <a:pt x="2352243" y="1008354"/>
                  </a:lnTo>
                  <a:lnTo>
                    <a:pt x="2352243" y="1008722"/>
                  </a:lnTo>
                  <a:lnTo>
                    <a:pt x="2357764" y="1008354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96002" y="2987284"/>
              <a:ext cx="2520950" cy="1009015"/>
            </a:xfrm>
            <a:custGeom>
              <a:avLst/>
              <a:gdLst/>
              <a:ahLst/>
              <a:cxnLst/>
              <a:rect l="l" t="t" r="r" b="b"/>
              <a:pathLst>
                <a:path w="2520950" h="1009014">
                  <a:moveTo>
                    <a:pt x="167754" y="0"/>
                  </a:moveTo>
                  <a:lnTo>
                    <a:pt x="168122" y="0"/>
                  </a:lnTo>
                  <a:lnTo>
                    <a:pt x="146102" y="1468"/>
                  </a:lnTo>
                  <a:lnTo>
                    <a:pt x="124556" y="5807"/>
                  </a:lnTo>
                  <a:lnTo>
                    <a:pt x="84239" y="22682"/>
                  </a:lnTo>
                  <a:lnTo>
                    <a:pt x="49407" y="49407"/>
                  </a:lnTo>
                  <a:lnTo>
                    <a:pt x="22682" y="84239"/>
                  </a:lnTo>
                  <a:lnTo>
                    <a:pt x="5802" y="124556"/>
                  </a:lnTo>
                  <a:lnTo>
                    <a:pt x="0" y="168122"/>
                  </a:lnTo>
                  <a:lnTo>
                    <a:pt x="0" y="840600"/>
                  </a:lnTo>
                  <a:lnTo>
                    <a:pt x="5802" y="884200"/>
                  </a:lnTo>
                  <a:lnTo>
                    <a:pt x="22682" y="924839"/>
                  </a:lnTo>
                  <a:lnTo>
                    <a:pt x="49407" y="959354"/>
                  </a:lnTo>
                  <a:lnTo>
                    <a:pt x="84239" y="986040"/>
                  </a:lnTo>
                  <a:lnTo>
                    <a:pt x="124556" y="1002915"/>
                  </a:lnTo>
                  <a:lnTo>
                    <a:pt x="168122" y="1008722"/>
                  </a:lnTo>
                  <a:lnTo>
                    <a:pt x="2352243" y="1008354"/>
                  </a:lnTo>
                  <a:lnTo>
                    <a:pt x="2352243" y="1008722"/>
                  </a:lnTo>
                  <a:lnTo>
                    <a:pt x="2395843" y="1002915"/>
                  </a:lnTo>
                  <a:lnTo>
                    <a:pt x="2436482" y="986040"/>
                  </a:lnTo>
                  <a:lnTo>
                    <a:pt x="2470992" y="959354"/>
                  </a:lnTo>
                  <a:lnTo>
                    <a:pt x="2497683" y="924839"/>
                  </a:lnTo>
                  <a:lnTo>
                    <a:pt x="2514552" y="884200"/>
                  </a:lnTo>
                  <a:lnTo>
                    <a:pt x="2520353" y="840600"/>
                  </a:lnTo>
                  <a:lnTo>
                    <a:pt x="2520353" y="167754"/>
                  </a:lnTo>
                  <a:lnTo>
                    <a:pt x="2520353" y="168122"/>
                  </a:lnTo>
                  <a:lnTo>
                    <a:pt x="2518886" y="146102"/>
                  </a:lnTo>
                  <a:lnTo>
                    <a:pt x="2514552" y="124556"/>
                  </a:lnTo>
                  <a:lnTo>
                    <a:pt x="2497683" y="84239"/>
                  </a:lnTo>
                  <a:lnTo>
                    <a:pt x="2470992" y="49407"/>
                  </a:lnTo>
                  <a:lnTo>
                    <a:pt x="2436482" y="22682"/>
                  </a:lnTo>
                  <a:lnTo>
                    <a:pt x="2395843" y="5807"/>
                  </a:lnTo>
                  <a:lnTo>
                    <a:pt x="2352243" y="0"/>
                  </a:lnTo>
                  <a:lnTo>
                    <a:pt x="167754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00815" y="3329905"/>
            <a:ext cx="191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Learning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algorithm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96002" y="4355277"/>
            <a:ext cx="2520950" cy="1009015"/>
            <a:chOff x="4896002" y="4355277"/>
            <a:chExt cx="2520950" cy="1009015"/>
          </a:xfrm>
        </p:grpSpPr>
        <p:sp>
          <p:nvSpPr>
            <p:cNvPr id="14" name="object 14"/>
            <p:cNvSpPr/>
            <p:nvPr/>
          </p:nvSpPr>
          <p:spPr>
            <a:xfrm>
              <a:off x="4896002" y="4355277"/>
              <a:ext cx="2520950" cy="1009015"/>
            </a:xfrm>
            <a:custGeom>
              <a:avLst/>
              <a:gdLst/>
              <a:ahLst/>
              <a:cxnLst/>
              <a:rect l="l" t="t" r="r" b="b"/>
              <a:pathLst>
                <a:path w="2520950" h="1009014">
                  <a:moveTo>
                    <a:pt x="2352243" y="0"/>
                  </a:moveTo>
                  <a:lnTo>
                    <a:pt x="168122" y="0"/>
                  </a:lnTo>
                  <a:lnTo>
                    <a:pt x="146102" y="1468"/>
                  </a:lnTo>
                  <a:lnTo>
                    <a:pt x="103823" y="12912"/>
                  </a:lnTo>
                  <a:lnTo>
                    <a:pt x="65910" y="34933"/>
                  </a:lnTo>
                  <a:lnTo>
                    <a:pt x="34931" y="65921"/>
                  </a:lnTo>
                  <a:lnTo>
                    <a:pt x="12906" y="103835"/>
                  </a:lnTo>
                  <a:lnTo>
                    <a:pt x="1467" y="146109"/>
                  </a:lnTo>
                  <a:lnTo>
                    <a:pt x="0" y="840600"/>
                  </a:lnTo>
                  <a:lnTo>
                    <a:pt x="1467" y="862626"/>
                  </a:lnTo>
                  <a:lnTo>
                    <a:pt x="12906" y="905049"/>
                  </a:lnTo>
                  <a:lnTo>
                    <a:pt x="34931" y="942962"/>
                  </a:lnTo>
                  <a:lnTo>
                    <a:pt x="65910" y="973797"/>
                  </a:lnTo>
                  <a:lnTo>
                    <a:pt x="103823" y="995815"/>
                  </a:lnTo>
                  <a:lnTo>
                    <a:pt x="146102" y="1007255"/>
                  </a:lnTo>
                  <a:lnTo>
                    <a:pt x="168122" y="1008722"/>
                  </a:lnTo>
                  <a:lnTo>
                    <a:pt x="2357580" y="1008367"/>
                  </a:lnTo>
                  <a:lnTo>
                    <a:pt x="2395843" y="1002920"/>
                  </a:lnTo>
                  <a:lnTo>
                    <a:pt x="2436482" y="986040"/>
                  </a:lnTo>
                  <a:lnTo>
                    <a:pt x="2470992" y="959359"/>
                  </a:lnTo>
                  <a:lnTo>
                    <a:pt x="2497683" y="924839"/>
                  </a:lnTo>
                  <a:lnTo>
                    <a:pt x="2514552" y="884210"/>
                  </a:lnTo>
                  <a:lnTo>
                    <a:pt x="2520353" y="840600"/>
                  </a:lnTo>
                  <a:lnTo>
                    <a:pt x="2520329" y="167766"/>
                  </a:lnTo>
                  <a:lnTo>
                    <a:pt x="2514552" y="124567"/>
                  </a:lnTo>
                  <a:lnTo>
                    <a:pt x="2497683" y="84251"/>
                  </a:lnTo>
                  <a:lnTo>
                    <a:pt x="2470992" y="49414"/>
                  </a:lnTo>
                  <a:lnTo>
                    <a:pt x="2436482" y="22682"/>
                  </a:lnTo>
                  <a:lnTo>
                    <a:pt x="2395843" y="5807"/>
                  </a:lnTo>
                  <a:lnTo>
                    <a:pt x="2352243" y="0"/>
                  </a:lnTo>
                  <a:close/>
                </a:path>
                <a:path w="2520950" h="1009014">
                  <a:moveTo>
                    <a:pt x="2357580" y="1008367"/>
                  </a:moveTo>
                  <a:lnTo>
                    <a:pt x="2352243" y="1008367"/>
                  </a:lnTo>
                  <a:lnTo>
                    <a:pt x="2352243" y="1008722"/>
                  </a:lnTo>
                  <a:lnTo>
                    <a:pt x="2357580" y="1008367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96002" y="4355277"/>
              <a:ext cx="2520950" cy="1009015"/>
            </a:xfrm>
            <a:custGeom>
              <a:avLst/>
              <a:gdLst/>
              <a:ahLst/>
              <a:cxnLst/>
              <a:rect l="l" t="t" r="r" b="b"/>
              <a:pathLst>
                <a:path w="2520950" h="1009014">
                  <a:moveTo>
                    <a:pt x="167754" y="0"/>
                  </a:moveTo>
                  <a:lnTo>
                    <a:pt x="168122" y="0"/>
                  </a:lnTo>
                  <a:lnTo>
                    <a:pt x="146102" y="1468"/>
                  </a:lnTo>
                  <a:lnTo>
                    <a:pt x="124556" y="5807"/>
                  </a:lnTo>
                  <a:lnTo>
                    <a:pt x="84239" y="22682"/>
                  </a:lnTo>
                  <a:lnTo>
                    <a:pt x="49407" y="49414"/>
                  </a:lnTo>
                  <a:lnTo>
                    <a:pt x="22682" y="84251"/>
                  </a:lnTo>
                  <a:lnTo>
                    <a:pt x="5802" y="124567"/>
                  </a:lnTo>
                  <a:lnTo>
                    <a:pt x="0" y="168122"/>
                  </a:lnTo>
                  <a:lnTo>
                    <a:pt x="0" y="840600"/>
                  </a:lnTo>
                  <a:lnTo>
                    <a:pt x="5802" y="884210"/>
                  </a:lnTo>
                  <a:lnTo>
                    <a:pt x="22682" y="924839"/>
                  </a:lnTo>
                  <a:lnTo>
                    <a:pt x="49407" y="959359"/>
                  </a:lnTo>
                  <a:lnTo>
                    <a:pt x="84239" y="986040"/>
                  </a:lnTo>
                  <a:lnTo>
                    <a:pt x="124556" y="1002920"/>
                  </a:lnTo>
                  <a:lnTo>
                    <a:pt x="168122" y="1008722"/>
                  </a:lnTo>
                  <a:lnTo>
                    <a:pt x="2352243" y="1008367"/>
                  </a:lnTo>
                  <a:lnTo>
                    <a:pt x="2352243" y="1008722"/>
                  </a:lnTo>
                  <a:lnTo>
                    <a:pt x="2395843" y="1002920"/>
                  </a:lnTo>
                  <a:lnTo>
                    <a:pt x="2436482" y="986040"/>
                  </a:lnTo>
                  <a:lnTo>
                    <a:pt x="2470992" y="959359"/>
                  </a:lnTo>
                  <a:lnTo>
                    <a:pt x="2497683" y="924839"/>
                  </a:lnTo>
                  <a:lnTo>
                    <a:pt x="2514552" y="884210"/>
                  </a:lnTo>
                  <a:lnTo>
                    <a:pt x="2520353" y="840600"/>
                  </a:lnTo>
                  <a:lnTo>
                    <a:pt x="2520353" y="167766"/>
                  </a:lnTo>
                  <a:lnTo>
                    <a:pt x="2520353" y="168122"/>
                  </a:lnTo>
                  <a:lnTo>
                    <a:pt x="2518886" y="146109"/>
                  </a:lnTo>
                  <a:lnTo>
                    <a:pt x="2514552" y="124567"/>
                  </a:lnTo>
                  <a:lnTo>
                    <a:pt x="2497683" y="84251"/>
                  </a:lnTo>
                  <a:lnTo>
                    <a:pt x="2470992" y="49414"/>
                  </a:lnTo>
                  <a:lnTo>
                    <a:pt x="2436482" y="22682"/>
                  </a:lnTo>
                  <a:lnTo>
                    <a:pt x="2395843" y="5807"/>
                  </a:lnTo>
                  <a:lnTo>
                    <a:pt x="2352243" y="0"/>
                  </a:lnTo>
                  <a:lnTo>
                    <a:pt x="167754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58663" y="4569386"/>
            <a:ext cx="1193165" cy="55689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 indent="20320">
              <a:lnSpc>
                <a:spcPts val="2020"/>
              </a:lnSpc>
              <a:spcBef>
                <a:spcPts val="284"/>
              </a:spcBef>
            </a:pPr>
            <a:r>
              <a:rPr sz="1800" spc="-10" dirty="0">
                <a:latin typeface="Arial"/>
                <a:cs typeface="Arial"/>
              </a:rPr>
              <a:t>Hypothesis </a:t>
            </a:r>
            <a:r>
              <a:rPr sz="1800" dirty="0">
                <a:latin typeface="Arial"/>
                <a:cs typeface="Arial"/>
              </a:rPr>
              <a:t>maps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08365" y="4355646"/>
            <a:ext cx="2520950" cy="1009015"/>
            <a:chOff x="1908365" y="4355646"/>
            <a:chExt cx="2520950" cy="1009015"/>
          </a:xfrm>
        </p:grpSpPr>
        <p:sp>
          <p:nvSpPr>
            <p:cNvPr id="18" name="object 18"/>
            <p:cNvSpPr/>
            <p:nvPr/>
          </p:nvSpPr>
          <p:spPr>
            <a:xfrm>
              <a:off x="1908365" y="4355646"/>
              <a:ext cx="2520950" cy="1009015"/>
            </a:xfrm>
            <a:custGeom>
              <a:avLst/>
              <a:gdLst/>
              <a:ahLst/>
              <a:cxnLst/>
              <a:rect l="l" t="t" r="r" b="b"/>
              <a:pathLst>
                <a:path w="2520950" h="1009014">
                  <a:moveTo>
                    <a:pt x="2352230" y="0"/>
                  </a:moveTo>
                  <a:lnTo>
                    <a:pt x="168109" y="0"/>
                  </a:lnTo>
                  <a:lnTo>
                    <a:pt x="146096" y="1467"/>
                  </a:lnTo>
                  <a:lnTo>
                    <a:pt x="103823" y="12906"/>
                  </a:lnTo>
                  <a:lnTo>
                    <a:pt x="65910" y="34931"/>
                  </a:lnTo>
                  <a:lnTo>
                    <a:pt x="34925" y="65910"/>
                  </a:lnTo>
                  <a:lnTo>
                    <a:pt x="12901" y="103823"/>
                  </a:lnTo>
                  <a:lnTo>
                    <a:pt x="1466" y="146102"/>
                  </a:lnTo>
                  <a:lnTo>
                    <a:pt x="0" y="840600"/>
                  </a:lnTo>
                  <a:lnTo>
                    <a:pt x="1466" y="862619"/>
                  </a:lnTo>
                  <a:lnTo>
                    <a:pt x="12901" y="905042"/>
                  </a:lnTo>
                  <a:lnTo>
                    <a:pt x="34925" y="942956"/>
                  </a:lnTo>
                  <a:lnTo>
                    <a:pt x="65910" y="973795"/>
                  </a:lnTo>
                  <a:lnTo>
                    <a:pt x="103823" y="995810"/>
                  </a:lnTo>
                  <a:lnTo>
                    <a:pt x="146096" y="1007254"/>
                  </a:lnTo>
                  <a:lnTo>
                    <a:pt x="168109" y="1008722"/>
                  </a:lnTo>
                  <a:lnTo>
                    <a:pt x="2357753" y="1008354"/>
                  </a:lnTo>
                  <a:lnTo>
                    <a:pt x="2395840" y="1002915"/>
                  </a:lnTo>
                  <a:lnTo>
                    <a:pt x="2436469" y="986040"/>
                  </a:lnTo>
                  <a:lnTo>
                    <a:pt x="2470989" y="959354"/>
                  </a:lnTo>
                  <a:lnTo>
                    <a:pt x="2497670" y="924839"/>
                  </a:lnTo>
                  <a:lnTo>
                    <a:pt x="2514546" y="884200"/>
                  </a:lnTo>
                  <a:lnTo>
                    <a:pt x="2520353" y="840600"/>
                  </a:lnTo>
                  <a:lnTo>
                    <a:pt x="2520328" y="167754"/>
                  </a:lnTo>
                  <a:lnTo>
                    <a:pt x="2514546" y="124556"/>
                  </a:lnTo>
                  <a:lnTo>
                    <a:pt x="2497670" y="84239"/>
                  </a:lnTo>
                  <a:lnTo>
                    <a:pt x="2470989" y="49407"/>
                  </a:lnTo>
                  <a:lnTo>
                    <a:pt x="2436469" y="22682"/>
                  </a:lnTo>
                  <a:lnTo>
                    <a:pt x="2395840" y="5802"/>
                  </a:lnTo>
                  <a:lnTo>
                    <a:pt x="2352230" y="0"/>
                  </a:lnTo>
                  <a:close/>
                </a:path>
                <a:path w="2520950" h="1009014">
                  <a:moveTo>
                    <a:pt x="2357753" y="1008354"/>
                  </a:moveTo>
                  <a:lnTo>
                    <a:pt x="2352230" y="1008354"/>
                  </a:lnTo>
                  <a:lnTo>
                    <a:pt x="2352230" y="1008722"/>
                  </a:lnTo>
                  <a:lnTo>
                    <a:pt x="2357753" y="1008354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8365" y="4355646"/>
              <a:ext cx="2520950" cy="1009015"/>
            </a:xfrm>
            <a:custGeom>
              <a:avLst/>
              <a:gdLst/>
              <a:ahLst/>
              <a:cxnLst/>
              <a:rect l="l" t="t" r="r" b="b"/>
              <a:pathLst>
                <a:path w="2520950" h="1009014">
                  <a:moveTo>
                    <a:pt x="167754" y="0"/>
                  </a:moveTo>
                  <a:lnTo>
                    <a:pt x="168109" y="0"/>
                  </a:lnTo>
                  <a:lnTo>
                    <a:pt x="146096" y="1467"/>
                  </a:lnTo>
                  <a:lnTo>
                    <a:pt x="124555" y="5802"/>
                  </a:lnTo>
                  <a:lnTo>
                    <a:pt x="84239" y="22682"/>
                  </a:lnTo>
                  <a:lnTo>
                    <a:pt x="49406" y="49407"/>
                  </a:lnTo>
                  <a:lnTo>
                    <a:pt x="22669" y="84239"/>
                  </a:lnTo>
                  <a:lnTo>
                    <a:pt x="5800" y="124556"/>
                  </a:lnTo>
                  <a:lnTo>
                    <a:pt x="0" y="168122"/>
                  </a:lnTo>
                  <a:lnTo>
                    <a:pt x="0" y="840600"/>
                  </a:lnTo>
                  <a:lnTo>
                    <a:pt x="5800" y="884200"/>
                  </a:lnTo>
                  <a:lnTo>
                    <a:pt x="22669" y="924839"/>
                  </a:lnTo>
                  <a:lnTo>
                    <a:pt x="49406" y="959354"/>
                  </a:lnTo>
                  <a:lnTo>
                    <a:pt x="84239" y="986040"/>
                  </a:lnTo>
                  <a:lnTo>
                    <a:pt x="124555" y="1002915"/>
                  </a:lnTo>
                  <a:lnTo>
                    <a:pt x="168109" y="1008722"/>
                  </a:lnTo>
                  <a:lnTo>
                    <a:pt x="2352230" y="1008354"/>
                  </a:lnTo>
                  <a:lnTo>
                    <a:pt x="2352230" y="1008722"/>
                  </a:lnTo>
                  <a:lnTo>
                    <a:pt x="2395840" y="1002915"/>
                  </a:lnTo>
                  <a:lnTo>
                    <a:pt x="2436469" y="986040"/>
                  </a:lnTo>
                  <a:lnTo>
                    <a:pt x="2470989" y="959354"/>
                  </a:lnTo>
                  <a:lnTo>
                    <a:pt x="2497670" y="924839"/>
                  </a:lnTo>
                  <a:lnTo>
                    <a:pt x="2514546" y="884200"/>
                  </a:lnTo>
                  <a:lnTo>
                    <a:pt x="2520353" y="840600"/>
                  </a:lnTo>
                  <a:lnTo>
                    <a:pt x="2520353" y="167754"/>
                  </a:lnTo>
                  <a:lnTo>
                    <a:pt x="2520353" y="168122"/>
                  </a:lnTo>
                  <a:lnTo>
                    <a:pt x="2518884" y="146102"/>
                  </a:lnTo>
                  <a:lnTo>
                    <a:pt x="2514546" y="124556"/>
                  </a:lnTo>
                  <a:lnTo>
                    <a:pt x="2497670" y="84239"/>
                  </a:lnTo>
                  <a:lnTo>
                    <a:pt x="2470989" y="49407"/>
                  </a:lnTo>
                  <a:lnTo>
                    <a:pt x="2436469" y="22682"/>
                  </a:lnTo>
                  <a:lnTo>
                    <a:pt x="2395840" y="5802"/>
                  </a:lnTo>
                  <a:lnTo>
                    <a:pt x="2352230" y="0"/>
                  </a:lnTo>
                  <a:lnTo>
                    <a:pt x="167754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68258" y="4697898"/>
            <a:ext cx="1800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new</a:t>
            </a:r>
            <a:r>
              <a:rPr sz="1800" spc="-10" dirty="0">
                <a:latin typeface="Arial"/>
                <a:cs typeface="Arial"/>
              </a:rPr>
              <a:t> example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48713" y="4356001"/>
            <a:ext cx="2520950" cy="1009015"/>
            <a:chOff x="7848713" y="4356001"/>
            <a:chExt cx="2520950" cy="1009015"/>
          </a:xfrm>
        </p:grpSpPr>
        <p:sp>
          <p:nvSpPr>
            <p:cNvPr id="22" name="object 22"/>
            <p:cNvSpPr/>
            <p:nvPr/>
          </p:nvSpPr>
          <p:spPr>
            <a:xfrm>
              <a:off x="7848713" y="4356001"/>
              <a:ext cx="2520950" cy="1009015"/>
            </a:xfrm>
            <a:custGeom>
              <a:avLst/>
              <a:gdLst/>
              <a:ahLst/>
              <a:cxnLst/>
              <a:rect l="l" t="t" r="r" b="b"/>
              <a:pathLst>
                <a:path w="2520950" h="1009014">
                  <a:moveTo>
                    <a:pt x="2352243" y="0"/>
                  </a:moveTo>
                  <a:lnTo>
                    <a:pt x="168122" y="0"/>
                  </a:lnTo>
                  <a:lnTo>
                    <a:pt x="146109" y="1468"/>
                  </a:lnTo>
                  <a:lnTo>
                    <a:pt x="103835" y="12912"/>
                  </a:lnTo>
                  <a:lnTo>
                    <a:pt x="65921" y="34932"/>
                  </a:lnTo>
                  <a:lnTo>
                    <a:pt x="34933" y="65916"/>
                  </a:lnTo>
                  <a:lnTo>
                    <a:pt x="12912" y="103825"/>
                  </a:lnTo>
                  <a:lnTo>
                    <a:pt x="1468" y="146107"/>
                  </a:lnTo>
                  <a:lnTo>
                    <a:pt x="0" y="840600"/>
                  </a:lnTo>
                  <a:lnTo>
                    <a:pt x="1468" y="862626"/>
                  </a:lnTo>
                  <a:lnTo>
                    <a:pt x="12912" y="905049"/>
                  </a:lnTo>
                  <a:lnTo>
                    <a:pt x="34933" y="942956"/>
                  </a:lnTo>
                  <a:lnTo>
                    <a:pt x="65921" y="973795"/>
                  </a:lnTo>
                  <a:lnTo>
                    <a:pt x="103835" y="995810"/>
                  </a:lnTo>
                  <a:lnTo>
                    <a:pt x="146109" y="1007254"/>
                  </a:lnTo>
                  <a:lnTo>
                    <a:pt x="168122" y="1008722"/>
                  </a:lnTo>
                  <a:lnTo>
                    <a:pt x="2357575" y="1008367"/>
                  </a:lnTo>
                  <a:lnTo>
                    <a:pt x="2395853" y="1002915"/>
                  </a:lnTo>
                  <a:lnTo>
                    <a:pt x="2436482" y="986040"/>
                  </a:lnTo>
                  <a:lnTo>
                    <a:pt x="2471002" y="959354"/>
                  </a:lnTo>
                  <a:lnTo>
                    <a:pt x="2497683" y="924839"/>
                  </a:lnTo>
                  <a:lnTo>
                    <a:pt x="2514558" y="884210"/>
                  </a:lnTo>
                  <a:lnTo>
                    <a:pt x="2520365" y="840600"/>
                  </a:lnTo>
                  <a:lnTo>
                    <a:pt x="2520342" y="167766"/>
                  </a:lnTo>
                  <a:lnTo>
                    <a:pt x="2514558" y="124561"/>
                  </a:lnTo>
                  <a:lnTo>
                    <a:pt x="2497683" y="84239"/>
                  </a:lnTo>
                  <a:lnTo>
                    <a:pt x="2471002" y="49412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close/>
                </a:path>
                <a:path w="2520950" h="1009014">
                  <a:moveTo>
                    <a:pt x="2357575" y="1008367"/>
                  </a:moveTo>
                  <a:lnTo>
                    <a:pt x="2352243" y="1008367"/>
                  </a:lnTo>
                  <a:lnTo>
                    <a:pt x="2352243" y="1008722"/>
                  </a:lnTo>
                  <a:lnTo>
                    <a:pt x="2357575" y="1008367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48713" y="4356001"/>
              <a:ext cx="2520950" cy="1009015"/>
            </a:xfrm>
            <a:custGeom>
              <a:avLst/>
              <a:gdLst/>
              <a:ahLst/>
              <a:cxnLst/>
              <a:rect l="l" t="t" r="r" b="b"/>
              <a:pathLst>
                <a:path w="2520950" h="1009014">
                  <a:moveTo>
                    <a:pt x="167767" y="0"/>
                  </a:moveTo>
                  <a:lnTo>
                    <a:pt x="168122" y="0"/>
                  </a:lnTo>
                  <a:lnTo>
                    <a:pt x="146109" y="1468"/>
                  </a:lnTo>
                  <a:lnTo>
                    <a:pt x="124567" y="5807"/>
                  </a:lnTo>
                  <a:lnTo>
                    <a:pt x="84251" y="22682"/>
                  </a:lnTo>
                  <a:lnTo>
                    <a:pt x="49414" y="49412"/>
                  </a:lnTo>
                  <a:lnTo>
                    <a:pt x="22682" y="84239"/>
                  </a:lnTo>
                  <a:lnTo>
                    <a:pt x="5807" y="124561"/>
                  </a:lnTo>
                  <a:lnTo>
                    <a:pt x="0" y="168122"/>
                  </a:lnTo>
                  <a:lnTo>
                    <a:pt x="0" y="840600"/>
                  </a:lnTo>
                  <a:lnTo>
                    <a:pt x="5807" y="884210"/>
                  </a:lnTo>
                  <a:lnTo>
                    <a:pt x="22682" y="924839"/>
                  </a:lnTo>
                  <a:lnTo>
                    <a:pt x="49414" y="959354"/>
                  </a:lnTo>
                  <a:lnTo>
                    <a:pt x="84251" y="986040"/>
                  </a:lnTo>
                  <a:lnTo>
                    <a:pt x="124567" y="1002915"/>
                  </a:lnTo>
                  <a:lnTo>
                    <a:pt x="168122" y="1008722"/>
                  </a:lnTo>
                  <a:lnTo>
                    <a:pt x="2352243" y="1008367"/>
                  </a:lnTo>
                  <a:lnTo>
                    <a:pt x="2352243" y="1008722"/>
                  </a:lnTo>
                  <a:lnTo>
                    <a:pt x="2395853" y="1002915"/>
                  </a:lnTo>
                  <a:lnTo>
                    <a:pt x="2436482" y="986040"/>
                  </a:lnTo>
                  <a:lnTo>
                    <a:pt x="2471002" y="959354"/>
                  </a:lnTo>
                  <a:lnTo>
                    <a:pt x="2497683" y="924839"/>
                  </a:lnTo>
                  <a:lnTo>
                    <a:pt x="2514558" y="884210"/>
                  </a:lnTo>
                  <a:lnTo>
                    <a:pt x="2520365" y="840600"/>
                  </a:lnTo>
                  <a:lnTo>
                    <a:pt x="2520365" y="167766"/>
                  </a:lnTo>
                  <a:lnTo>
                    <a:pt x="2520365" y="168122"/>
                  </a:lnTo>
                  <a:lnTo>
                    <a:pt x="2518896" y="146107"/>
                  </a:lnTo>
                  <a:lnTo>
                    <a:pt x="2514558" y="124561"/>
                  </a:lnTo>
                  <a:lnTo>
                    <a:pt x="2497683" y="84239"/>
                  </a:lnTo>
                  <a:lnTo>
                    <a:pt x="2471002" y="49412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lnTo>
                    <a:pt x="167767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238655" y="4610420"/>
            <a:ext cx="1739264" cy="405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800" dirty="0">
                <a:latin typeface="Arial"/>
                <a:cs typeface="Arial"/>
              </a:rPr>
              <a:t>Estimated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3675" spc="-1807" baseline="-4535" dirty="0">
                <a:latin typeface="Cambria"/>
                <a:cs typeface="Cambria"/>
              </a:rPr>
              <a:t>^</a:t>
            </a:r>
            <a:r>
              <a:rPr sz="3675" i="1" spc="-7" baseline="-6802" dirty="0">
                <a:latin typeface="Times New Roman"/>
                <a:cs typeface="Times New Roman"/>
              </a:rPr>
              <a:t>y</a:t>
            </a:r>
            <a:r>
              <a:rPr sz="3675" i="1" spc="-292" baseline="-6802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428363" y="2628001"/>
            <a:ext cx="3420745" cy="2315210"/>
            <a:chOff x="4428363" y="2628001"/>
            <a:chExt cx="3420745" cy="2315210"/>
          </a:xfrm>
        </p:grpSpPr>
        <p:sp>
          <p:nvSpPr>
            <p:cNvPr id="26" name="object 26"/>
            <p:cNvSpPr/>
            <p:nvPr/>
          </p:nvSpPr>
          <p:spPr>
            <a:xfrm>
              <a:off x="6155994" y="2628001"/>
              <a:ext cx="0" cy="123825"/>
            </a:xfrm>
            <a:custGeom>
              <a:avLst/>
              <a:gdLst/>
              <a:ahLst/>
              <a:cxnLst/>
              <a:rect l="l" t="t" r="r" b="b"/>
              <a:pathLst>
                <a:path h="123825">
                  <a:moveTo>
                    <a:pt x="0" y="0"/>
                  </a:moveTo>
                  <a:lnTo>
                    <a:pt x="0" y="123482"/>
                  </a:lnTo>
                </a:path>
              </a:pathLst>
            </a:custGeom>
            <a:ln w="38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73559" y="2740320"/>
              <a:ext cx="165100" cy="247650"/>
            </a:xfrm>
            <a:custGeom>
              <a:avLst/>
              <a:gdLst/>
              <a:ahLst/>
              <a:cxnLst/>
              <a:rect l="l" t="t" r="r" b="b"/>
              <a:pathLst>
                <a:path w="165100" h="247650">
                  <a:moveTo>
                    <a:pt x="164884" y="0"/>
                  </a:moveTo>
                  <a:lnTo>
                    <a:pt x="0" y="0"/>
                  </a:lnTo>
                  <a:lnTo>
                    <a:pt x="82435" y="247319"/>
                  </a:lnTo>
                  <a:lnTo>
                    <a:pt x="1648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55994" y="3986647"/>
              <a:ext cx="0" cy="124460"/>
            </a:xfrm>
            <a:custGeom>
              <a:avLst/>
              <a:gdLst/>
              <a:ahLst/>
              <a:cxnLst/>
              <a:rect l="l" t="t" r="r" b="b"/>
              <a:pathLst>
                <a:path h="124460">
                  <a:moveTo>
                    <a:pt x="0" y="0"/>
                  </a:moveTo>
                  <a:lnTo>
                    <a:pt x="0" y="123837"/>
                  </a:lnTo>
                </a:path>
              </a:pathLst>
            </a:custGeom>
            <a:ln w="38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73559" y="4099321"/>
              <a:ext cx="165100" cy="247650"/>
            </a:xfrm>
            <a:custGeom>
              <a:avLst/>
              <a:gdLst/>
              <a:ahLst/>
              <a:cxnLst/>
              <a:rect l="l" t="t" r="r" b="b"/>
              <a:pathLst>
                <a:path w="165100" h="247650">
                  <a:moveTo>
                    <a:pt x="164884" y="0"/>
                  </a:moveTo>
                  <a:lnTo>
                    <a:pt x="0" y="0"/>
                  </a:lnTo>
                  <a:lnTo>
                    <a:pt x="82435" y="247319"/>
                  </a:lnTo>
                  <a:lnTo>
                    <a:pt x="1648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28363" y="4860001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10">
                  <a:moveTo>
                    <a:pt x="0" y="0"/>
                  </a:moveTo>
                  <a:lnTo>
                    <a:pt x="231838" y="0"/>
                  </a:lnTo>
                </a:path>
              </a:pathLst>
            </a:custGeom>
            <a:ln w="38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48682" y="4777565"/>
              <a:ext cx="247650" cy="165100"/>
            </a:xfrm>
            <a:custGeom>
              <a:avLst/>
              <a:gdLst/>
              <a:ahLst/>
              <a:cxnLst/>
              <a:rect l="l" t="t" r="r" b="b"/>
              <a:pathLst>
                <a:path w="247650" h="165100">
                  <a:moveTo>
                    <a:pt x="0" y="0"/>
                  </a:moveTo>
                  <a:lnTo>
                    <a:pt x="0" y="164884"/>
                  </a:lnTo>
                  <a:lnTo>
                    <a:pt x="247319" y="82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06995" y="4860369"/>
              <a:ext cx="205740" cy="1270"/>
            </a:xfrm>
            <a:custGeom>
              <a:avLst/>
              <a:gdLst/>
              <a:ahLst/>
              <a:cxnLst/>
              <a:rect l="l" t="t" r="r" b="b"/>
              <a:pathLst>
                <a:path w="205740" h="1270">
                  <a:moveTo>
                    <a:pt x="0" y="711"/>
                  </a:moveTo>
                  <a:lnTo>
                    <a:pt x="130683" y="711"/>
                  </a:lnTo>
                  <a:lnTo>
                    <a:pt x="130683" y="0"/>
                  </a:lnTo>
                  <a:lnTo>
                    <a:pt x="205562" y="0"/>
                  </a:lnTo>
                </a:path>
              </a:pathLst>
            </a:custGeom>
            <a:ln w="38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01394" y="4777921"/>
              <a:ext cx="247650" cy="165100"/>
            </a:xfrm>
            <a:custGeom>
              <a:avLst/>
              <a:gdLst/>
              <a:ahLst/>
              <a:cxnLst/>
              <a:rect l="l" t="t" r="r" b="b"/>
              <a:pathLst>
                <a:path w="247650" h="165100">
                  <a:moveTo>
                    <a:pt x="0" y="0"/>
                  </a:moveTo>
                  <a:lnTo>
                    <a:pt x="0" y="164884"/>
                  </a:lnTo>
                  <a:lnTo>
                    <a:pt x="247319" y="82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373296" y="5334028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6463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Terminology</a:t>
            </a:r>
            <a:r>
              <a:rPr lang="nl-NL" spc="-10" dirty="0"/>
              <a:t> </a:t>
            </a:r>
            <a:r>
              <a:rPr lang="nl-NL" sz="900" spc="-10" dirty="0"/>
              <a:t>alert! #</a:t>
            </a:r>
            <a:r>
              <a:rPr lang="nl-NL" sz="900" spc="-10" dirty="0" err="1"/>
              <a:t>StatQuest</a:t>
            </a:r>
            <a:r>
              <a:rPr lang="nl-NL" sz="900" spc="-10" dirty="0"/>
              <a:t> BAM</a:t>
            </a:r>
            <a:endParaRPr sz="900"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359994" y="1512001"/>
            <a:ext cx="2520950" cy="1008380"/>
            <a:chOff x="359994" y="1512001"/>
            <a:chExt cx="2520950" cy="1008380"/>
          </a:xfrm>
        </p:grpSpPr>
        <p:sp>
          <p:nvSpPr>
            <p:cNvPr id="4" name="object 4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2352243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03680" y="12912"/>
                  </a:lnTo>
                  <a:lnTo>
                    <a:pt x="65616" y="34875"/>
                  </a:lnTo>
                  <a:lnTo>
                    <a:pt x="34877" y="65610"/>
                  </a:lnTo>
                  <a:lnTo>
                    <a:pt x="12912" y="103675"/>
                  </a:lnTo>
                  <a:lnTo>
                    <a:pt x="1468" y="146101"/>
                  </a:lnTo>
                  <a:lnTo>
                    <a:pt x="0" y="840244"/>
                  </a:lnTo>
                  <a:lnTo>
                    <a:pt x="1468" y="862263"/>
                  </a:lnTo>
                  <a:lnTo>
                    <a:pt x="12912" y="904686"/>
                  </a:lnTo>
                  <a:lnTo>
                    <a:pt x="34877" y="942751"/>
                  </a:lnTo>
                  <a:lnTo>
                    <a:pt x="65616" y="973489"/>
                  </a:lnTo>
                  <a:lnTo>
                    <a:pt x="103680" y="995454"/>
                  </a:lnTo>
                  <a:lnTo>
                    <a:pt x="146103" y="1006898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42" y="167766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167766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24521" y="5807"/>
                  </a:lnTo>
                  <a:lnTo>
                    <a:pt x="83883" y="22682"/>
                  </a:lnTo>
                  <a:lnTo>
                    <a:pt x="49234" y="49229"/>
                  </a:lnTo>
                  <a:lnTo>
                    <a:pt x="22682" y="83883"/>
                  </a:lnTo>
                  <a:lnTo>
                    <a:pt x="5807" y="124517"/>
                  </a:lnTo>
                  <a:lnTo>
                    <a:pt x="0" y="168122"/>
                  </a:lnTo>
                  <a:lnTo>
                    <a:pt x="0" y="840244"/>
                  </a:lnTo>
                  <a:lnTo>
                    <a:pt x="5807" y="883845"/>
                  </a:lnTo>
                  <a:lnTo>
                    <a:pt x="22682" y="924483"/>
                  </a:lnTo>
                  <a:lnTo>
                    <a:pt x="49234" y="959132"/>
                  </a:lnTo>
                  <a:lnTo>
                    <a:pt x="83883" y="985685"/>
                  </a:lnTo>
                  <a:lnTo>
                    <a:pt x="124521" y="1002560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65" y="167766"/>
                  </a:lnTo>
                  <a:lnTo>
                    <a:pt x="2520365" y="168122"/>
                  </a:lnTo>
                  <a:lnTo>
                    <a:pt x="2518896" y="146101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lnTo>
                    <a:pt x="167766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4095" y="1557304"/>
            <a:ext cx="1629410" cy="5969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  <a:p>
            <a:pPr marL="294005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latin typeface="Arial"/>
                <a:cs typeface="Arial"/>
              </a:rPr>
              <a:t>Training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471289" y="1591288"/>
          <a:ext cx="6596380" cy="4252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8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9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350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#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111760">
                        <a:lnSpc>
                          <a:spcPct val="93300"/>
                        </a:lnSpc>
                        <a:spcBef>
                          <a:spcPts val="3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SGLT1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expression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level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(arbitrary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units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relative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housekeeping gene)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139065">
                        <a:lnSpc>
                          <a:spcPts val="2010"/>
                        </a:lnSpc>
                        <a:spcBef>
                          <a:spcPts val="3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Blood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glucose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level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(mg/dL)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71996" y="2664006"/>
            <a:ext cx="2856865" cy="1440180"/>
            <a:chOff x="71996" y="2664006"/>
            <a:chExt cx="2856865" cy="14401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6" y="2664006"/>
              <a:ext cx="1485353" cy="14396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64" y="2664374"/>
              <a:ext cx="2856217" cy="143963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6463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Terminology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9994" y="1512001"/>
            <a:ext cx="2520950" cy="1008380"/>
            <a:chOff x="359994" y="1512001"/>
            <a:chExt cx="2520950" cy="1008380"/>
          </a:xfrm>
        </p:grpSpPr>
        <p:sp>
          <p:nvSpPr>
            <p:cNvPr id="4" name="object 4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2352243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03680" y="12912"/>
                  </a:lnTo>
                  <a:lnTo>
                    <a:pt x="65616" y="34875"/>
                  </a:lnTo>
                  <a:lnTo>
                    <a:pt x="34877" y="65610"/>
                  </a:lnTo>
                  <a:lnTo>
                    <a:pt x="12912" y="103675"/>
                  </a:lnTo>
                  <a:lnTo>
                    <a:pt x="1468" y="146101"/>
                  </a:lnTo>
                  <a:lnTo>
                    <a:pt x="0" y="840244"/>
                  </a:lnTo>
                  <a:lnTo>
                    <a:pt x="1468" y="862263"/>
                  </a:lnTo>
                  <a:lnTo>
                    <a:pt x="12912" y="904686"/>
                  </a:lnTo>
                  <a:lnTo>
                    <a:pt x="34877" y="942751"/>
                  </a:lnTo>
                  <a:lnTo>
                    <a:pt x="65616" y="973489"/>
                  </a:lnTo>
                  <a:lnTo>
                    <a:pt x="103680" y="995454"/>
                  </a:lnTo>
                  <a:lnTo>
                    <a:pt x="146103" y="1006898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42" y="167766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167766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24521" y="5807"/>
                  </a:lnTo>
                  <a:lnTo>
                    <a:pt x="83883" y="22682"/>
                  </a:lnTo>
                  <a:lnTo>
                    <a:pt x="49234" y="49229"/>
                  </a:lnTo>
                  <a:lnTo>
                    <a:pt x="22682" y="83883"/>
                  </a:lnTo>
                  <a:lnTo>
                    <a:pt x="5807" y="124517"/>
                  </a:lnTo>
                  <a:lnTo>
                    <a:pt x="0" y="168122"/>
                  </a:lnTo>
                  <a:lnTo>
                    <a:pt x="0" y="840244"/>
                  </a:lnTo>
                  <a:lnTo>
                    <a:pt x="5807" y="883845"/>
                  </a:lnTo>
                  <a:lnTo>
                    <a:pt x="22682" y="924483"/>
                  </a:lnTo>
                  <a:lnTo>
                    <a:pt x="49234" y="959132"/>
                  </a:lnTo>
                  <a:lnTo>
                    <a:pt x="83883" y="985685"/>
                  </a:lnTo>
                  <a:lnTo>
                    <a:pt x="124521" y="1002560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65" y="167766"/>
                  </a:lnTo>
                  <a:lnTo>
                    <a:pt x="2520365" y="168122"/>
                  </a:lnTo>
                  <a:lnTo>
                    <a:pt x="2518896" y="146101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lnTo>
                    <a:pt x="167766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4095" y="1557304"/>
            <a:ext cx="1629410" cy="5969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  <a:p>
            <a:pPr marL="294005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latin typeface="Arial"/>
                <a:cs typeface="Arial"/>
              </a:rPr>
              <a:t>Training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471289" y="1591288"/>
          <a:ext cx="6596380" cy="4252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8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9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350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#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111760">
                        <a:lnSpc>
                          <a:spcPct val="93300"/>
                        </a:lnSpc>
                        <a:spcBef>
                          <a:spcPts val="3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SGLT1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expression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level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(arbitrary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units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relative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housekeeping gene)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139065">
                        <a:lnSpc>
                          <a:spcPts val="2010"/>
                        </a:lnSpc>
                        <a:spcBef>
                          <a:spcPts val="3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Blood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glucose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level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(mg/dL)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71996" y="2664006"/>
            <a:ext cx="2856865" cy="1440180"/>
            <a:chOff x="71996" y="2664006"/>
            <a:chExt cx="2856865" cy="14401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6" y="2664006"/>
              <a:ext cx="1485353" cy="14396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64" y="2664374"/>
              <a:ext cx="2856217" cy="1439633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3960355" y="3024368"/>
            <a:ext cx="360680" cy="2808605"/>
          </a:xfrm>
          <a:custGeom>
            <a:avLst/>
            <a:gdLst/>
            <a:ahLst/>
            <a:cxnLst/>
            <a:rect l="l" t="t" r="r" b="b"/>
            <a:pathLst>
              <a:path w="360679" h="2808604">
                <a:moveTo>
                  <a:pt x="360362" y="0"/>
                </a:moveTo>
                <a:lnTo>
                  <a:pt x="321920" y="6821"/>
                </a:lnTo>
                <a:lnTo>
                  <a:pt x="285091" y="25922"/>
                </a:lnTo>
                <a:lnTo>
                  <a:pt x="251442" y="55256"/>
                </a:lnTo>
                <a:lnTo>
                  <a:pt x="222542" y="92777"/>
                </a:lnTo>
                <a:lnTo>
                  <a:pt x="199958" y="136438"/>
                </a:lnTo>
                <a:lnTo>
                  <a:pt x="185258" y="184194"/>
                </a:lnTo>
                <a:lnTo>
                  <a:pt x="180009" y="233997"/>
                </a:lnTo>
                <a:lnTo>
                  <a:pt x="180009" y="1170000"/>
                </a:lnTo>
                <a:lnTo>
                  <a:pt x="174761" y="1219799"/>
                </a:lnTo>
                <a:lnTo>
                  <a:pt x="160067" y="1267553"/>
                </a:lnTo>
                <a:lnTo>
                  <a:pt x="137500" y="1311214"/>
                </a:lnTo>
                <a:lnTo>
                  <a:pt x="108635" y="1348736"/>
                </a:lnTo>
                <a:lnTo>
                  <a:pt x="75047" y="1378072"/>
                </a:lnTo>
                <a:lnTo>
                  <a:pt x="38311" y="1397175"/>
                </a:lnTo>
                <a:lnTo>
                  <a:pt x="0" y="1403997"/>
                </a:lnTo>
                <a:lnTo>
                  <a:pt x="38311" y="1410819"/>
                </a:lnTo>
                <a:lnTo>
                  <a:pt x="75047" y="1429920"/>
                </a:lnTo>
                <a:lnTo>
                  <a:pt x="108635" y="1459254"/>
                </a:lnTo>
                <a:lnTo>
                  <a:pt x="137500" y="1496775"/>
                </a:lnTo>
                <a:lnTo>
                  <a:pt x="160067" y="1540436"/>
                </a:lnTo>
                <a:lnTo>
                  <a:pt x="174761" y="1588191"/>
                </a:lnTo>
                <a:lnTo>
                  <a:pt x="180009" y="1637995"/>
                </a:lnTo>
                <a:lnTo>
                  <a:pt x="180009" y="2573997"/>
                </a:lnTo>
                <a:lnTo>
                  <a:pt x="185258" y="2623816"/>
                </a:lnTo>
                <a:lnTo>
                  <a:pt x="199958" y="2671621"/>
                </a:lnTo>
                <a:lnTo>
                  <a:pt x="222542" y="2715352"/>
                </a:lnTo>
                <a:lnTo>
                  <a:pt x="251442" y="2752950"/>
                </a:lnTo>
                <a:lnTo>
                  <a:pt x="285091" y="2782355"/>
                </a:lnTo>
                <a:lnTo>
                  <a:pt x="321920" y="2801508"/>
                </a:lnTo>
                <a:lnTo>
                  <a:pt x="360362" y="2808351"/>
                </a:lnTo>
              </a:path>
            </a:pathLst>
          </a:custGeom>
          <a:ln w="19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78021" y="4272384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150025" y="4330703"/>
            <a:ext cx="2707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examples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6463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Terminology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9994" y="1512001"/>
            <a:ext cx="2520950" cy="1008380"/>
            <a:chOff x="359994" y="1512001"/>
            <a:chExt cx="2520950" cy="1008380"/>
          </a:xfrm>
        </p:grpSpPr>
        <p:sp>
          <p:nvSpPr>
            <p:cNvPr id="4" name="object 4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2352243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03680" y="12912"/>
                  </a:lnTo>
                  <a:lnTo>
                    <a:pt x="65616" y="34875"/>
                  </a:lnTo>
                  <a:lnTo>
                    <a:pt x="34877" y="65610"/>
                  </a:lnTo>
                  <a:lnTo>
                    <a:pt x="12912" y="103675"/>
                  </a:lnTo>
                  <a:lnTo>
                    <a:pt x="1468" y="146101"/>
                  </a:lnTo>
                  <a:lnTo>
                    <a:pt x="0" y="840244"/>
                  </a:lnTo>
                  <a:lnTo>
                    <a:pt x="1468" y="862263"/>
                  </a:lnTo>
                  <a:lnTo>
                    <a:pt x="12912" y="904686"/>
                  </a:lnTo>
                  <a:lnTo>
                    <a:pt x="34877" y="942751"/>
                  </a:lnTo>
                  <a:lnTo>
                    <a:pt x="65616" y="973489"/>
                  </a:lnTo>
                  <a:lnTo>
                    <a:pt x="103680" y="995454"/>
                  </a:lnTo>
                  <a:lnTo>
                    <a:pt x="146103" y="1006898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42" y="167766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167766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24521" y="5807"/>
                  </a:lnTo>
                  <a:lnTo>
                    <a:pt x="83883" y="22682"/>
                  </a:lnTo>
                  <a:lnTo>
                    <a:pt x="49234" y="49229"/>
                  </a:lnTo>
                  <a:lnTo>
                    <a:pt x="22682" y="83883"/>
                  </a:lnTo>
                  <a:lnTo>
                    <a:pt x="5807" y="124517"/>
                  </a:lnTo>
                  <a:lnTo>
                    <a:pt x="0" y="168122"/>
                  </a:lnTo>
                  <a:lnTo>
                    <a:pt x="0" y="840244"/>
                  </a:lnTo>
                  <a:lnTo>
                    <a:pt x="5807" y="883845"/>
                  </a:lnTo>
                  <a:lnTo>
                    <a:pt x="22682" y="924483"/>
                  </a:lnTo>
                  <a:lnTo>
                    <a:pt x="49234" y="959132"/>
                  </a:lnTo>
                  <a:lnTo>
                    <a:pt x="83883" y="985685"/>
                  </a:lnTo>
                  <a:lnTo>
                    <a:pt x="124521" y="1002560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65" y="167766"/>
                  </a:lnTo>
                  <a:lnTo>
                    <a:pt x="2520365" y="168122"/>
                  </a:lnTo>
                  <a:lnTo>
                    <a:pt x="2518896" y="146101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lnTo>
                    <a:pt x="167766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4095" y="1557304"/>
            <a:ext cx="1629410" cy="5969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  <a:p>
            <a:pPr marL="294005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latin typeface="Arial"/>
                <a:cs typeface="Arial"/>
              </a:rPr>
              <a:t>Training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471289" y="1591288"/>
          <a:ext cx="6596380" cy="4252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8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9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350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#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111760">
                        <a:lnSpc>
                          <a:spcPct val="93300"/>
                        </a:lnSpc>
                        <a:spcBef>
                          <a:spcPts val="3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SGLT1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expression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level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(arbitrary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units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relative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housekeeping gene)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139065">
                        <a:lnSpc>
                          <a:spcPts val="2010"/>
                        </a:lnSpc>
                        <a:spcBef>
                          <a:spcPts val="3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Blood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glucose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level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(mg/dL)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71996" y="2664006"/>
            <a:ext cx="2856865" cy="1440180"/>
            <a:chOff x="71996" y="2664006"/>
            <a:chExt cx="2856865" cy="14401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6" y="2664006"/>
              <a:ext cx="1485353" cy="14396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64" y="2664374"/>
              <a:ext cx="2856217" cy="1439633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3960355" y="3024368"/>
            <a:ext cx="360680" cy="2808605"/>
          </a:xfrm>
          <a:custGeom>
            <a:avLst/>
            <a:gdLst/>
            <a:ahLst/>
            <a:cxnLst/>
            <a:rect l="l" t="t" r="r" b="b"/>
            <a:pathLst>
              <a:path w="360679" h="2808604">
                <a:moveTo>
                  <a:pt x="360362" y="0"/>
                </a:moveTo>
                <a:lnTo>
                  <a:pt x="321920" y="6821"/>
                </a:lnTo>
                <a:lnTo>
                  <a:pt x="285091" y="25922"/>
                </a:lnTo>
                <a:lnTo>
                  <a:pt x="251442" y="55256"/>
                </a:lnTo>
                <a:lnTo>
                  <a:pt x="222542" y="92777"/>
                </a:lnTo>
                <a:lnTo>
                  <a:pt x="199958" y="136438"/>
                </a:lnTo>
                <a:lnTo>
                  <a:pt x="185258" y="184194"/>
                </a:lnTo>
                <a:lnTo>
                  <a:pt x="180009" y="233997"/>
                </a:lnTo>
                <a:lnTo>
                  <a:pt x="180009" y="1170000"/>
                </a:lnTo>
                <a:lnTo>
                  <a:pt x="174761" y="1219799"/>
                </a:lnTo>
                <a:lnTo>
                  <a:pt x="160067" y="1267553"/>
                </a:lnTo>
                <a:lnTo>
                  <a:pt x="137500" y="1311214"/>
                </a:lnTo>
                <a:lnTo>
                  <a:pt x="108635" y="1348736"/>
                </a:lnTo>
                <a:lnTo>
                  <a:pt x="75047" y="1378072"/>
                </a:lnTo>
                <a:lnTo>
                  <a:pt x="38311" y="1397175"/>
                </a:lnTo>
                <a:lnTo>
                  <a:pt x="0" y="1403997"/>
                </a:lnTo>
                <a:lnTo>
                  <a:pt x="38311" y="1410819"/>
                </a:lnTo>
                <a:lnTo>
                  <a:pt x="75047" y="1429920"/>
                </a:lnTo>
                <a:lnTo>
                  <a:pt x="108635" y="1459254"/>
                </a:lnTo>
                <a:lnTo>
                  <a:pt x="137500" y="1496775"/>
                </a:lnTo>
                <a:lnTo>
                  <a:pt x="160067" y="1540436"/>
                </a:lnTo>
                <a:lnTo>
                  <a:pt x="174761" y="1588191"/>
                </a:lnTo>
                <a:lnTo>
                  <a:pt x="180009" y="1637995"/>
                </a:lnTo>
                <a:lnTo>
                  <a:pt x="180009" y="2573997"/>
                </a:lnTo>
                <a:lnTo>
                  <a:pt x="185258" y="2623816"/>
                </a:lnTo>
                <a:lnTo>
                  <a:pt x="199958" y="2671621"/>
                </a:lnTo>
                <a:lnTo>
                  <a:pt x="222542" y="2715352"/>
                </a:lnTo>
                <a:lnTo>
                  <a:pt x="251442" y="2752950"/>
                </a:lnTo>
                <a:lnTo>
                  <a:pt x="285091" y="2782355"/>
                </a:lnTo>
                <a:lnTo>
                  <a:pt x="321920" y="2801508"/>
                </a:lnTo>
                <a:lnTo>
                  <a:pt x="360362" y="2808351"/>
                </a:lnTo>
              </a:path>
            </a:pathLst>
          </a:custGeom>
          <a:ln w="19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78021" y="4272384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025" y="4330703"/>
            <a:ext cx="2721610" cy="556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9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examples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4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features/variables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67995" y="5975645"/>
            <a:ext cx="2016760" cy="360680"/>
          </a:xfrm>
          <a:custGeom>
            <a:avLst/>
            <a:gdLst/>
            <a:ahLst/>
            <a:cxnLst/>
            <a:rect l="l" t="t" r="r" b="b"/>
            <a:pathLst>
              <a:path w="2016759" h="360679">
                <a:moveTo>
                  <a:pt x="0" y="0"/>
                </a:moveTo>
                <a:lnTo>
                  <a:pt x="6601" y="44734"/>
                </a:lnTo>
                <a:lnTo>
                  <a:pt x="24854" y="86918"/>
                </a:lnTo>
                <a:lnTo>
                  <a:pt x="52427" y="124061"/>
                </a:lnTo>
                <a:lnTo>
                  <a:pt x="86990" y="153674"/>
                </a:lnTo>
                <a:lnTo>
                  <a:pt x="126213" y="173268"/>
                </a:lnTo>
                <a:lnTo>
                  <a:pt x="167767" y="180352"/>
                </a:lnTo>
                <a:lnTo>
                  <a:pt x="839889" y="180352"/>
                </a:lnTo>
                <a:lnTo>
                  <a:pt x="881591" y="187436"/>
                </a:lnTo>
                <a:lnTo>
                  <a:pt x="920912" y="207020"/>
                </a:lnTo>
                <a:lnTo>
                  <a:pt x="955533" y="236605"/>
                </a:lnTo>
                <a:lnTo>
                  <a:pt x="983134" y="273691"/>
                </a:lnTo>
                <a:lnTo>
                  <a:pt x="1001396" y="315776"/>
                </a:lnTo>
                <a:lnTo>
                  <a:pt x="1007999" y="360362"/>
                </a:lnTo>
                <a:lnTo>
                  <a:pt x="1014602" y="315776"/>
                </a:lnTo>
                <a:lnTo>
                  <a:pt x="1032866" y="273691"/>
                </a:lnTo>
                <a:lnTo>
                  <a:pt x="1060470" y="236605"/>
                </a:lnTo>
                <a:lnTo>
                  <a:pt x="1095094" y="207020"/>
                </a:lnTo>
                <a:lnTo>
                  <a:pt x="1134418" y="187436"/>
                </a:lnTo>
                <a:lnTo>
                  <a:pt x="1176121" y="180352"/>
                </a:lnTo>
                <a:lnTo>
                  <a:pt x="1848243" y="180352"/>
                </a:lnTo>
                <a:lnTo>
                  <a:pt x="1889823" y="173268"/>
                </a:lnTo>
                <a:lnTo>
                  <a:pt x="1929112" y="153674"/>
                </a:lnTo>
                <a:lnTo>
                  <a:pt x="1963761" y="124061"/>
                </a:lnTo>
                <a:lnTo>
                  <a:pt x="1991419" y="86918"/>
                </a:lnTo>
                <a:lnTo>
                  <a:pt x="2009738" y="44734"/>
                </a:lnTo>
                <a:lnTo>
                  <a:pt x="2016366" y="0"/>
                </a:lnTo>
              </a:path>
            </a:pathLst>
          </a:custGeom>
          <a:ln w="19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08937" y="636002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33040">
              <a:lnSpc>
                <a:spcPct val="100000"/>
              </a:lnSpc>
              <a:spcBef>
                <a:spcPts val="110"/>
              </a:spcBef>
            </a:pPr>
            <a:r>
              <a:rPr dirty="0"/>
              <a:t>Why</a:t>
            </a:r>
            <a:r>
              <a:rPr spc="-35" dirty="0"/>
              <a:t> </a:t>
            </a:r>
            <a:r>
              <a:rPr dirty="0"/>
              <a:t>am</a:t>
            </a:r>
            <a:r>
              <a:rPr spc="-20" dirty="0"/>
              <a:t> </a:t>
            </a:r>
            <a:r>
              <a:rPr dirty="0"/>
              <a:t>I</a:t>
            </a:r>
            <a:r>
              <a:rPr spc="-20" dirty="0"/>
              <a:t> </a:t>
            </a:r>
            <a:r>
              <a:rPr dirty="0"/>
              <a:t>teaching</a:t>
            </a:r>
            <a:r>
              <a:rPr spc="-25" dirty="0"/>
              <a:t> </a:t>
            </a:r>
            <a:r>
              <a:rPr spc="-10" dirty="0"/>
              <a:t>this?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451483"/>
            <a:ext cx="7252334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strike="sngStrike" dirty="0">
                <a:solidFill>
                  <a:srgbClr val="FFFFFF"/>
                </a:solidFill>
                <a:latin typeface="Arial"/>
                <a:cs typeface="Arial"/>
              </a:rPr>
              <a:t>I don’t</a:t>
            </a:r>
            <a:r>
              <a:rPr sz="2950" strike="sngStrike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sngStrike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sz="2950" strike="sngStrike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sngStrike" dirty="0">
                <a:solidFill>
                  <a:srgbClr val="FFFFFF"/>
                </a:solidFill>
                <a:latin typeface="Arial"/>
                <a:cs typeface="Arial"/>
              </a:rPr>
              <a:t>man,</a:t>
            </a:r>
            <a:r>
              <a:rPr sz="2950" strike="sngStrike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sngStrike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2950" strike="sngStrike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sngStrike" dirty="0">
                <a:solidFill>
                  <a:srgbClr val="FFFFFF"/>
                </a:solidFill>
                <a:latin typeface="Arial"/>
                <a:cs typeface="Arial"/>
              </a:rPr>
              <a:t>told</a:t>
            </a:r>
            <a:r>
              <a:rPr sz="2950" strike="sngStrike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sngStrike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950" strike="sngStrike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sngStrike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trike="sngStrike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sngStrike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950" strike="sngStrike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sngStrike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950" strike="sngStrike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sngStrike" dirty="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sz="2950" strike="sngStrike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sngStrike" spc="-25" dirty="0">
                <a:solidFill>
                  <a:srgbClr val="FFFFFF"/>
                </a:solidFill>
                <a:latin typeface="Arial"/>
                <a:cs typeface="Arial"/>
              </a:rPr>
              <a:t>it!</a:t>
            </a:r>
            <a:r>
              <a:rPr sz="2950" strike="noStrike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noStrike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950" strike="noStrike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noStrike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950" strike="noStrike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noStrike" dirty="0">
                <a:solidFill>
                  <a:srgbClr val="FFFFFF"/>
                </a:solidFill>
                <a:latin typeface="Arial"/>
                <a:cs typeface="Arial"/>
              </a:rPr>
              <a:t>good at</a:t>
            </a:r>
            <a:r>
              <a:rPr sz="2950" strike="noStrike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noStrike" spc="-25" dirty="0">
                <a:solidFill>
                  <a:srgbClr val="FFFFFF"/>
                </a:solidFill>
                <a:latin typeface="Arial"/>
                <a:cs typeface="Arial"/>
              </a:rPr>
              <a:t>ML?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860" y="2896822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0494" y="2758582"/>
            <a:ext cx="305625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i="1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2550" i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good?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No.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4857" y="3413788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8860" y="3253578"/>
            <a:ext cx="635635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ML</a:t>
            </a:r>
            <a:r>
              <a:rPr sz="295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us?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6860" y="3981504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0494" y="3843264"/>
            <a:ext cx="345694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i="1" dirty="0">
                <a:solidFill>
                  <a:srgbClr val="FFFFFF"/>
                </a:solidFill>
                <a:latin typeface="Arial"/>
                <a:cs typeface="Arial"/>
              </a:rPr>
              <a:t>Maybe?</a:t>
            </a:r>
            <a:r>
              <a:rPr sz="2550" i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sure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hope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so.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4857" y="4497390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8860" y="4338260"/>
            <a:ext cx="713359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doesn’t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credibility,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6860" y="5064750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0494" y="4926510"/>
            <a:ext cx="168592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Sorry</a:t>
            </a:r>
            <a:r>
              <a:rPr sz="25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guys.</a:t>
            </a:r>
            <a:endParaRPr sz="25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6463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Terminology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9994" y="1512001"/>
            <a:ext cx="2520950" cy="1008380"/>
            <a:chOff x="359994" y="1512001"/>
            <a:chExt cx="2520950" cy="1008380"/>
          </a:xfrm>
        </p:grpSpPr>
        <p:sp>
          <p:nvSpPr>
            <p:cNvPr id="4" name="object 4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2352243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03680" y="12912"/>
                  </a:lnTo>
                  <a:lnTo>
                    <a:pt x="65616" y="34875"/>
                  </a:lnTo>
                  <a:lnTo>
                    <a:pt x="34877" y="65610"/>
                  </a:lnTo>
                  <a:lnTo>
                    <a:pt x="12912" y="103675"/>
                  </a:lnTo>
                  <a:lnTo>
                    <a:pt x="1468" y="146101"/>
                  </a:lnTo>
                  <a:lnTo>
                    <a:pt x="0" y="840244"/>
                  </a:lnTo>
                  <a:lnTo>
                    <a:pt x="1468" y="862263"/>
                  </a:lnTo>
                  <a:lnTo>
                    <a:pt x="12912" y="904686"/>
                  </a:lnTo>
                  <a:lnTo>
                    <a:pt x="34877" y="942751"/>
                  </a:lnTo>
                  <a:lnTo>
                    <a:pt x="65616" y="973489"/>
                  </a:lnTo>
                  <a:lnTo>
                    <a:pt x="103680" y="995454"/>
                  </a:lnTo>
                  <a:lnTo>
                    <a:pt x="146103" y="1006898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42" y="167766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167766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24521" y="5807"/>
                  </a:lnTo>
                  <a:lnTo>
                    <a:pt x="83883" y="22682"/>
                  </a:lnTo>
                  <a:lnTo>
                    <a:pt x="49234" y="49229"/>
                  </a:lnTo>
                  <a:lnTo>
                    <a:pt x="22682" y="83883"/>
                  </a:lnTo>
                  <a:lnTo>
                    <a:pt x="5807" y="124517"/>
                  </a:lnTo>
                  <a:lnTo>
                    <a:pt x="0" y="168122"/>
                  </a:lnTo>
                  <a:lnTo>
                    <a:pt x="0" y="840244"/>
                  </a:lnTo>
                  <a:lnTo>
                    <a:pt x="5807" y="883845"/>
                  </a:lnTo>
                  <a:lnTo>
                    <a:pt x="22682" y="924483"/>
                  </a:lnTo>
                  <a:lnTo>
                    <a:pt x="49234" y="959132"/>
                  </a:lnTo>
                  <a:lnTo>
                    <a:pt x="83883" y="985685"/>
                  </a:lnTo>
                  <a:lnTo>
                    <a:pt x="124521" y="1002560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65" y="167766"/>
                  </a:lnTo>
                  <a:lnTo>
                    <a:pt x="2520365" y="168122"/>
                  </a:lnTo>
                  <a:lnTo>
                    <a:pt x="2518896" y="146101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lnTo>
                    <a:pt x="167766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4095" y="1557304"/>
            <a:ext cx="1629410" cy="5969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  <a:p>
            <a:pPr marL="294005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latin typeface="Arial"/>
                <a:cs typeface="Arial"/>
              </a:rPr>
              <a:t>Training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471289" y="1591288"/>
          <a:ext cx="6400164" cy="3598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8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9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#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x1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x2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x3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197485">
                        <a:lnSpc>
                          <a:spcPts val="2010"/>
                        </a:lnSpc>
                        <a:spcBef>
                          <a:spcPts val="3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Blood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glucose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level (mg/dL)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666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71996" y="2664006"/>
            <a:ext cx="2856865" cy="1440180"/>
            <a:chOff x="71996" y="2664006"/>
            <a:chExt cx="2856865" cy="14401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6" y="2664006"/>
              <a:ext cx="1485353" cy="14396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64" y="2664374"/>
              <a:ext cx="2856217" cy="1439633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3960355" y="2376008"/>
            <a:ext cx="360680" cy="2808605"/>
          </a:xfrm>
          <a:custGeom>
            <a:avLst/>
            <a:gdLst/>
            <a:ahLst/>
            <a:cxnLst/>
            <a:rect l="l" t="t" r="r" b="b"/>
            <a:pathLst>
              <a:path w="360679" h="2808604">
                <a:moveTo>
                  <a:pt x="360362" y="0"/>
                </a:moveTo>
                <a:lnTo>
                  <a:pt x="321920" y="6821"/>
                </a:lnTo>
                <a:lnTo>
                  <a:pt x="285091" y="25922"/>
                </a:lnTo>
                <a:lnTo>
                  <a:pt x="251442" y="55256"/>
                </a:lnTo>
                <a:lnTo>
                  <a:pt x="222542" y="92777"/>
                </a:lnTo>
                <a:lnTo>
                  <a:pt x="199958" y="136438"/>
                </a:lnTo>
                <a:lnTo>
                  <a:pt x="185258" y="184194"/>
                </a:lnTo>
                <a:lnTo>
                  <a:pt x="180009" y="233997"/>
                </a:lnTo>
                <a:lnTo>
                  <a:pt x="180009" y="1170000"/>
                </a:lnTo>
                <a:lnTo>
                  <a:pt x="174761" y="1219799"/>
                </a:lnTo>
                <a:lnTo>
                  <a:pt x="160067" y="1267553"/>
                </a:lnTo>
                <a:lnTo>
                  <a:pt x="137500" y="1311214"/>
                </a:lnTo>
                <a:lnTo>
                  <a:pt x="108635" y="1348736"/>
                </a:lnTo>
                <a:lnTo>
                  <a:pt x="75047" y="1378072"/>
                </a:lnTo>
                <a:lnTo>
                  <a:pt x="38311" y="1397175"/>
                </a:lnTo>
                <a:lnTo>
                  <a:pt x="0" y="1403997"/>
                </a:lnTo>
                <a:lnTo>
                  <a:pt x="38311" y="1410819"/>
                </a:lnTo>
                <a:lnTo>
                  <a:pt x="75047" y="1429920"/>
                </a:lnTo>
                <a:lnTo>
                  <a:pt x="108635" y="1459254"/>
                </a:lnTo>
                <a:lnTo>
                  <a:pt x="137500" y="1496775"/>
                </a:lnTo>
                <a:lnTo>
                  <a:pt x="160067" y="1540436"/>
                </a:lnTo>
                <a:lnTo>
                  <a:pt x="174761" y="1588191"/>
                </a:lnTo>
                <a:lnTo>
                  <a:pt x="180009" y="1637995"/>
                </a:lnTo>
                <a:lnTo>
                  <a:pt x="180009" y="2573997"/>
                </a:lnTo>
                <a:lnTo>
                  <a:pt x="185258" y="2623816"/>
                </a:lnTo>
                <a:lnTo>
                  <a:pt x="199958" y="2671621"/>
                </a:lnTo>
                <a:lnTo>
                  <a:pt x="222542" y="2715352"/>
                </a:lnTo>
                <a:lnTo>
                  <a:pt x="251442" y="2752950"/>
                </a:lnTo>
                <a:lnTo>
                  <a:pt x="285091" y="2782355"/>
                </a:lnTo>
                <a:lnTo>
                  <a:pt x="321920" y="2801508"/>
                </a:lnTo>
                <a:lnTo>
                  <a:pt x="360362" y="2808351"/>
                </a:lnTo>
              </a:path>
            </a:pathLst>
          </a:custGeom>
          <a:ln w="19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0025" y="3610702"/>
            <a:ext cx="3815079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ts val="2090"/>
              </a:lnSpc>
              <a:spcBef>
                <a:spcPts val="121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examples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4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features/variables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24002" y="5327640"/>
            <a:ext cx="2016760" cy="360680"/>
          </a:xfrm>
          <a:custGeom>
            <a:avLst/>
            <a:gdLst/>
            <a:ahLst/>
            <a:cxnLst/>
            <a:rect l="l" t="t" r="r" b="b"/>
            <a:pathLst>
              <a:path w="2016759" h="360679">
                <a:moveTo>
                  <a:pt x="0" y="0"/>
                </a:moveTo>
                <a:lnTo>
                  <a:pt x="6601" y="44735"/>
                </a:lnTo>
                <a:lnTo>
                  <a:pt x="24853" y="86921"/>
                </a:lnTo>
                <a:lnTo>
                  <a:pt x="52425" y="124067"/>
                </a:lnTo>
                <a:lnTo>
                  <a:pt x="86986" y="153684"/>
                </a:lnTo>
                <a:lnTo>
                  <a:pt x="126206" y="173280"/>
                </a:lnTo>
                <a:lnTo>
                  <a:pt x="167754" y="180365"/>
                </a:lnTo>
                <a:lnTo>
                  <a:pt x="839876" y="180365"/>
                </a:lnTo>
                <a:lnTo>
                  <a:pt x="881579" y="187448"/>
                </a:lnTo>
                <a:lnTo>
                  <a:pt x="920903" y="207030"/>
                </a:lnTo>
                <a:lnTo>
                  <a:pt x="955527" y="236612"/>
                </a:lnTo>
                <a:lnTo>
                  <a:pt x="983131" y="273694"/>
                </a:lnTo>
                <a:lnTo>
                  <a:pt x="1001395" y="315777"/>
                </a:lnTo>
                <a:lnTo>
                  <a:pt x="1007999" y="360362"/>
                </a:lnTo>
                <a:lnTo>
                  <a:pt x="1014602" y="315777"/>
                </a:lnTo>
                <a:lnTo>
                  <a:pt x="1032866" y="273694"/>
                </a:lnTo>
                <a:lnTo>
                  <a:pt x="1060470" y="236612"/>
                </a:lnTo>
                <a:lnTo>
                  <a:pt x="1095094" y="207030"/>
                </a:lnTo>
                <a:lnTo>
                  <a:pt x="1134418" y="187448"/>
                </a:lnTo>
                <a:lnTo>
                  <a:pt x="1176121" y="180365"/>
                </a:lnTo>
                <a:lnTo>
                  <a:pt x="1848243" y="180365"/>
                </a:lnTo>
                <a:lnTo>
                  <a:pt x="1889818" y="173280"/>
                </a:lnTo>
                <a:lnTo>
                  <a:pt x="1929103" y="153684"/>
                </a:lnTo>
                <a:lnTo>
                  <a:pt x="1963750" y="124067"/>
                </a:lnTo>
                <a:lnTo>
                  <a:pt x="1991407" y="86921"/>
                </a:lnTo>
                <a:lnTo>
                  <a:pt x="2009725" y="44735"/>
                </a:lnTo>
                <a:lnTo>
                  <a:pt x="2016353" y="0"/>
                </a:lnTo>
              </a:path>
            </a:pathLst>
          </a:custGeom>
          <a:ln w="19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65301" y="577106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6463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Terminology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9994" y="1512001"/>
            <a:ext cx="2520950" cy="1008380"/>
            <a:chOff x="359994" y="1512001"/>
            <a:chExt cx="2520950" cy="1008380"/>
          </a:xfrm>
        </p:grpSpPr>
        <p:sp>
          <p:nvSpPr>
            <p:cNvPr id="4" name="object 4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2352243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03680" y="12912"/>
                  </a:lnTo>
                  <a:lnTo>
                    <a:pt x="65616" y="34875"/>
                  </a:lnTo>
                  <a:lnTo>
                    <a:pt x="34877" y="65610"/>
                  </a:lnTo>
                  <a:lnTo>
                    <a:pt x="12912" y="103675"/>
                  </a:lnTo>
                  <a:lnTo>
                    <a:pt x="1468" y="146101"/>
                  </a:lnTo>
                  <a:lnTo>
                    <a:pt x="0" y="840244"/>
                  </a:lnTo>
                  <a:lnTo>
                    <a:pt x="1468" y="862263"/>
                  </a:lnTo>
                  <a:lnTo>
                    <a:pt x="12912" y="904686"/>
                  </a:lnTo>
                  <a:lnTo>
                    <a:pt x="34877" y="942751"/>
                  </a:lnTo>
                  <a:lnTo>
                    <a:pt x="65616" y="973489"/>
                  </a:lnTo>
                  <a:lnTo>
                    <a:pt x="103680" y="995454"/>
                  </a:lnTo>
                  <a:lnTo>
                    <a:pt x="146103" y="1006898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42" y="167766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167766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24521" y="5807"/>
                  </a:lnTo>
                  <a:lnTo>
                    <a:pt x="83883" y="22682"/>
                  </a:lnTo>
                  <a:lnTo>
                    <a:pt x="49234" y="49229"/>
                  </a:lnTo>
                  <a:lnTo>
                    <a:pt x="22682" y="83883"/>
                  </a:lnTo>
                  <a:lnTo>
                    <a:pt x="5807" y="124517"/>
                  </a:lnTo>
                  <a:lnTo>
                    <a:pt x="0" y="168122"/>
                  </a:lnTo>
                  <a:lnTo>
                    <a:pt x="0" y="840244"/>
                  </a:lnTo>
                  <a:lnTo>
                    <a:pt x="5807" y="883845"/>
                  </a:lnTo>
                  <a:lnTo>
                    <a:pt x="22682" y="924483"/>
                  </a:lnTo>
                  <a:lnTo>
                    <a:pt x="49234" y="959132"/>
                  </a:lnTo>
                  <a:lnTo>
                    <a:pt x="83883" y="985685"/>
                  </a:lnTo>
                  <a:lnTo>
                    <a:pt x="124521" y="1002560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65" y="167766"/>
                  </a:lnTo>
                  <a:lnTo>
                    <a:pt x="2520365" y="168122"/>
                  </a:lnTo>
                  <a:lnTo>
                    <a:pt x="2518896" y="146101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lnTo>
                    <a:pt x="167766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4095" y="1557304"/>
            <a:ext cx="1629410" cy="5969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  <a:p>
            <a:pPr marL="294005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latin typeface="Arial"/>
                <a:cs typeface="Arial"/>
              </a:rPr>
              <a:t>Training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471289" y="1591288"/>
          <a:ext cx="6596380" cy="4252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8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9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350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#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111760">
                        <a:lnSpc>
                          <a:spcPct val="93300"/>
                        </a:lnSpc>
                        <a:spcBef>
                          <a:spcPts val="3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SGLT1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expression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level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(arbitrary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units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relative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housekeeping gene)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139065">
                        <a:lnSpc>
                          <a:spcPts val="2010"/>
                        </a:lnSpc>
                        <a:spcBef>
                          <a:spcPts val="3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Blood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glucose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level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(mg/dL)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71996" y="2664006"/>
            <a:ext cx="2856865" cy="1440180"/>
            <a:chOff x="71996" y="2664006"/>
            <a:chExt cx="2856865" cy="14401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6" y="2664006"/>
              <a:ext cx="1485353" cy="14396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64" y="2664374"/>
              <a:ext cx="2856217" cy="1439633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3960355" y="3024368"/>
            <a:ext cx="360680" cy="2808605"/>
          </a:xfrm>
          <a:custGeom>
            <a:avLst/>
            <a:gdLst/>
            <a:ahLst/>
            <a:cxnLst/>
            <a:rect l="l" t="t" r="r" b="b"/>
            <a:pathLst>
              <a:path w="360679" h="2808604">
                <a:moveTo>
                  <a:pt x="360362" y="0"/>
                </a:moveTo>
                <a:lnTo>
                  <a:pt x="321920" y="6821"/>
                </a:lnTo>
                <a:lnTo>
                  <a:pt x="285091" y="25922"/>
                </a:lnTo>
                <a:lnTo>
                  <a:pt x="251442" y="55256"/>
                </a:lnTo>
                <a:lnTo>
                  <a:pt x="222542" y="92777"/>
                </a:lnTo>
                <a:lnTo>
                  <a:pt x="199958" y="136438"/>
                </a:lnTo>
                <a:lnTo>
                  <a:pt x="185258" y="184194"/>
                </a:lnTo>
                <a:lnTo>
                  <a:pt x="180009" y="233997"/>
                </a:lnTo>
                <a:lnTo>
                  <a:pt x="180009" y="1170000"/>
                </a:lnTo>
                <a:lnTo>
                  <a:pt x="174761" y="1219799"/>
                </a:lnTo>
                <a:lnTo>
                  <a:pt x="160067" y="1267553"/>
                </a:lnTo>
                <a:lnTo>
                  <a:pt x="137500" y="1311214"/>
                </a:lnTo>
                <a:lnTo>
                  <a:pt x="108635" y="1348736"/>
                </a:lnTo>
                <a:lnTo>
                  <a:pt x="75047" y="1378072"/>
                </a:lnTo>
                <a:lnTo>
                  <a:pt x="38311" y="1397175"/>
                </a:lnTo>
                <a:lnTo>
                  <a:pt x="0" y="1403997"/>
                </a:lnTo>
                <a:lnTo>
                  <a:pt x="38311" y="1410819"/>
                </a:lnTo>
                <a:lnTo>
                  <a:pt x="75047" y="1429920"/>
                </a:lnTo>
                <a:lnTo>
                  <a:pt x="108635" y="1459254"/>
                </a:lnTo>
                <a:lnTo>
                  <a:pt x="137500" y="1496775"/>
                </a:lnTo>
                <a:lnTo>
                  <a:pt x="160067" y="1540436"/>
                </a:lnTo>
                <a:lnTo>
                  <a:pt x="174761" y="1588191"/>
                </a:lnTo>
                <a:lnTo>
                  <a:pt x="180009" y="1637995"/>
                </a:lnTo>
                <a:lnTo>
                  <a:pt x="180009" y="2573997"/>
                </a:lnTo>
                <a:lnTo>
                  <a:pt x="185258" y="2623816"/>
                </a:lnTo>
                <a:lnTo>
                  <a:pt x="199958" y="2671621"/>
                </a:lnTo>
                <a:lnTo>
                  <a:pt x="222542" y="2715352"/>
                </a:lnTo>
                <a:lnTo>
                  <a:pt x="251442" y="2752950"/>
                </a:lnTo>
                <a:lnTo>
                  <a:pt x="285091" y="2782355"/>
                </a:lnTo>
                <a:lnTo>
                  <a:pt x="321920" y="2801508"/>
                </a:lnTo>
                <a:lnTo>
                  <a:pt x="360362" y="2808351"/>
                </a:lnTo>
              </a:path>
            </a:pathLst>
          </a:custGeom>
          <a:ln w="19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78021" y="4272384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025" y="4330703"/>
            <a:ext cx="2721610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9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examples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3200"/>
              </a:lnSpc>
              <a:spcBef>
                <a:spcPts val="7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4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features/variables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variable/target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variable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label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(classification)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67995" y="5975645"/>
            <a:ext cx="2016760" cy="360680"/>
          </a:xfrm>
          <a:custGeom>
            <a:avLst/>
            <a:gdLst/>
            <a:ahLst/>
            <a:cxnLst/>
            <a:rect l="l" t="t" r="r" b="b"/>
            <a:pathLst>
              <a:path w="2016759" h="360679">
                <a:moveTo>
                  <a:pt x="0" y="0"/>
                </a:moveTo>
                <a:lnTo>
                  <a:pt x="6601" y="44734"/>
                </a:lnTo>
                <a:lnTo>
                  <a:pt x="24854" y="86918"/>
                </a:lnTo>
                <a:lnTo>
                  <a:pt x="52427" y="124061"/>
                </a:lnTo>
                <a:lnTo>
                  <a:pt x="86990" y="153674"/>
                </a:lnTo>
                <a:lnTo>
                  <a:pt x="126213" y="173268"/>
                </a:lnTo>
                <a:lnTo>
                  <a:pt x="167767" y="180352"/>
                </a:lnTo>
                <a:lnTo>
                  <a:pt x="839889" y="180352"/>
                </a:lnTo>
                <a:lnTo>
                  <a:pt x="881591" y="187436"/>
                </a:lnTo>
                <a:lnTo>
                  <a:pt x="920912" y="207020"/>
                </a:lnTo>
                <a:lnTo>
                  <a:pt x="955533" y="236605"/>
                </a:lnTo>
                <a:lnTo>
                  <a:pt x="983134" y="273691"/>
                </a:lnTo>
                <a:lnTo>
                  <a:pt x="1001396" y="315776"/>
                </a:lnTo>
                <a:lnTo>
                  <a:pt x="1007999" y="360362"/>
                </a:lnTo>
                <a:lnTo>
                  <a:pt x="1014602" y="315776"/>
                </a:lnTo>
                <a:lnTo>
                  <a:pt x="1032866" y="273691"/>
                </a:lnTo>
                <a:lnTo>
                  <a:pt x="1060470" y="236605"/>
                </a:lnTo>
                <a:lnTo>
                  <a:pt x="1095094" y="207020"/>
                </a:lnTo>
                <a:lnTo>
                  <a:pt x="1134418" y="187436"/>
                </a:lnTo>
                <a:lnTo>
                  <a:pt x="1176121" y="180352"/>
                </a:lnTo>
                <a:lnTo>
                  <a:pt x="1848243" y="180352"/>
                </a:lnTo>
                <a:lnTo>
                  <a:pt x="1889823" y="173268"/>
                </a:lnTo>
                <a:lnTo>
                  <a:pt x="1929112" y="153674"/>
                </a:lnTo>
                <a:lnTo>
                  <a:pt x="1963761" y="124061"/>
                </a:lnTo>
                <a:lnTo>
                  <a:pt x="1991419" y="86918"/>
                </a:lnTo>
                <a:lnTo>
                  <a:pt x="2009738" y="44734"/>
                </a:lnTo>
                <a:lnTo>
                  <a:pt x="2016366" y="0"/>
                </a:lnTo>
              </a:path>
            </a:pathLst>
          </a:custGeom>
          <a:ln w="19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08937" y="636002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64358" y="5975645"/>
            <a:ext cx="2016760" cy="360680"/>
          </a:xfrm>
          <a:custGeom>
            <a:avLst/>
            <a:gdLst/>
            <a:ahLst/>
            <a:cxnLst/>
            <a:rect l="l" t="t" r="r" b="b"/>
            <a:pathLst>
              <a:path w="2016759" h="360679">
                <a:moveTo>
                  <a:pt x="0" y="0"/>
                </a:moveTo>
                <a:lnTo>
                  <a:pt x="6601" y="44734"/>
                </a:lnTo>
                <a:lnTo>
                  <a:pt x="24854" y="86918"/>
                </a:lnTo>
                <a:lnTo>
                  <a:pt x="52427" y="124061"/>
                </a:lnTo>
                <a:lnTo>
                  <a:pt x="86990" y="153674"/>
                </a:lnTo>
                <a:lnTo>
                  <a:pt x="126213" y="173268"/>
                </a:lnTo>
                <a:lnTo>
                  <a:pt x="167767" y="180352"/>
                </a:lnTo>
                <a:lnTo>
                  <a:pt x="839876" y="180352"/>
                </a:lnTo>
                <a:lnTo>
                  <a:pt x="881579" y="187436"/>
                </a:lnTo>
                <a:lnTo>
                  <a:pt x="920903" y="207020"/>
                </a:lnTo>
                <a:lnTo>
                  <a:pt x="955527" y="236605"/>
                </a:lnTo>
                <a:lnTo>
                  <a:pt x="983131" y="273691"/>
                </a:lnTo>
                <a:lnTo>
                  <a:pt x="1001395" y="315776"/>
                </a:lnTo>
                <a:lnTo>
                  <a:pt x="1007999" y="360362"/>
                </a:lnTo>
                <a:lnTo>
                  <a:pt x="1014602" y="315776"/>
                </a:lnTo>
                <a:lnTo>
                  <a:pt x="1032866" y="273691"/>
                </a:lnTo>
                <a:lnTo>
                  <a:pt x="1060470" y="236605"/>
                </a:lnTo>
                <a:lnTo>
                  <a:pt x="1095094" y="207020"/>
                </a:lnTo>
                <a:lnTo>
                  <a:pt x="1134418" y="187436"/>
                </a:lnTo>
                <a:lnTo>
                  <a:pt x="1176121" y="180352"/>
                </a:lnTo>
                <a:lnTo>
                  <a:pt x="1848243" y="180352"/>
                </a:lnTo>
                <a:lnTo>
                  <a:pt x="1889823" y="173268"/>
                </a:lnTo>
                <a:lnTo>
                  <a:pt x="1929112" y="153674"/>
                </a:lnTo>
                <a:lnTo>
                  <a:pt x="1963761" y="124061"/>
                </a:lnTo>
                <a:lnTo>
                  <a:pt x="1991419" y="86918"/>
                </a:lnTo>
                <a:lnTo>
                  <a:pt x="2009738" y="44734"/>
                </a:lnTo>
                <a:lnTo>
                  <a:pt x="2016366" y="0"/>
                </a:lnTo>
              </a:path>
            </a:pathLst>
          </a:custGeom>
          <a:ln w="19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04577" y="636002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6463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Terminology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9994" y="1512001"/>
            <a:ext cx="2520950" cy="1008380"/>
            <a:chOff x="359994" y="1512001"/>
            <a:chExt cx="2520950" cy="1008380"/>
          </a:xfrm>
        </p:grpSpPr>
        <p:sp>
          <p:nvSpPr>
            <p:cNvPr id="4" name="object 4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2352243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03680" y="12912"/>
                  </a:lnTo>
                  <a:lnTo>
                    <a:pt x="65616" y="34875"/>
                  </a:lnTo>
                  <a:lnTo>
                    <a:pt x="34877" y="65610"/>
                  </a:lnTo>
                  <a:lnTo>
                    <a:pt x="12912" y="103675"/>
                  </a:lnTo>
                  <a:lnTo>
                    <a:pt x="1468" y="146101"/>
                  </a:lnTo>
                  <a:lnTo>
                    <a:pt x="0" y="840244"/>
                  </a:lnTo>
                  <a:lnTo>
                    <a:pt x="1468" y="862263"/>
                  </a:lnTo>
                  <a:lnTo>
                    <a:pt x="12912" y="904686"/>
                  </a:lnTo>
                  <a:lnTo>
                    <a:pt x="34877" y="942751"/>
                  </a:lnTo>
                  <a:lnTo>
                    <a:pt x="65616" y="973489"/>
                  </a:lnTo>
                  <a:lnTo>
                    <a:pt x="103680" y="995454"/>
                  </a:lnTo>
                  <a:lnTo>
                    <a:pt x="146103" y="1006898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42" y="167766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9994" y="1512001"/>
              <a:ext cx="2520950" cy="1008380"/>
            </a:xfrm>
            <a:custGeom>
              <a:avLst/>
              <a:gdLst/>
              <a:ahLst/>
              <a:cxnLst/>
              <a:rect l="l" t="t" r="r" b="b"/>
              <a:pathLst>
                <a:path w="2520950" h="1008380">
                  <a:moveTo>
                    <a:pt x="167766" y="0"/>
                  </a:moveTo>
                  <a:lnTo>
                    <a:pt x="168122" y="0"/>
                  </a:lnTo>
                  <a:lnTo>
                    <a:pt x="146103" y="1468"/>
                  </a:lnTo>
                  <a:lnTo>
                    <a:pt x="124521" y="5807"/>
                  </a:lnTo>
                  <a:lnTo>
                    <a:pt x="83883" y="22682"/>
                  </a:lnTo>
                  <a:lnTo>
                    <a:pt x="49234" y="49229"/>
                  </a:lnTo>
                  <a:lnTo>
                    <a:pt x="22682" y="83883"/>
                  </a:lnTo>
                  <a:lnTo>
                    <a:pt x="5807" y="124517"/>
                  </a:lnTo>
                  <a:lnTo>
                    <a:pt x="0" y="168122"/>
                  </a:lnTo>
                  <a:lnTo>
                    <a:pt x="0" y="840244"/>
                  </a:lnTo>
                  <a:lnTo>
                    <a:pt x="5807" y="883845"/>
                  </a:lnTo>
                  <a:lnTo>
                    <a:pt x="22682" y="924483"/>
                  </a:lnTo>
                  <a:lnTo>
                    <a:pt x="49234" y="959132"/>
                  </a:lnTo>
                  <a:lnTo>
                    <a:pt x="83883" y="985685"/>
                  </a:lnTo>
                  <a:lnTo>
                    <a:pt x="124521" y="1002560"/>
                  </a:lnTo>
                  <a:lnTo>
                    <a:pt x="168122" y="1008367"/>
                  </a:lnTo>
                  <a:lnTo>
                    <a:pt x="2352243" y="1008367"/>
                  </a:lnTo>
                  <a:lnTo>
                    <a:pt x="2395853" y="1002560"/>
                  </a:lnTo>
                  <a:lnTo>
                    <a:pt x="2436482" y="985685"/>
                  </a:lnTo>
                  <a:lnTo>
                    <a:pt x="2471135" y="959132"/>
                  </a:lnTo>
                  <a:lnTo>
                    <a:pt x="2497683" y="924483"/>
                  </a:lnTo>
                  <a:lnTo>
                    <a:pt x="2514558" y="883845"/>
                  </a:lnTo>
                  <a:lnTo>
                    <a:pt x="2520365" y="840244"/>
                  </a:lnTo>
                  <a:lnTo>
                    <a:pt x="2520365" y="167766"/>
                  </a:lnTo>
                  <a:lnTo>
                    <a:pt x="2520365" y="168122"/>
                  </a:lnTo>
                  <a:lnTo>
                    <a:pt x="2518896" y="146101"/>
                  </a:lnTo>
                  <a:lnTo>
                    <a:pt x="2514558" y="124517"/>
                  </a:lnTo>
                  <a:lnTo>
                    <a:pt x="2497683" y="83883"/>
                  </a:lnTo>
                  <a:lnTo>
                    <a:pt x="2471135" y="49229"/>
                  </a:lnTo>
                  <a:lnTo>
                    <a:pt x="2436482" y="22682"/>
                  </a:lnTo>
                  <a:lnTo>
                    <a:pt x="2395853" y="5807"/>
                  </a:lnTo>
                  <a:lnTo>
                    <a:pt x="2352243" y="0"/>
                  </a:lnTo>
                  <a:lnTo>
                    <a:pt x="167766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4095" y="1557304"/>
            <a:ext cx="1629410" cy="5969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  <a:p>
            <a:pPr marL="294005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latin typeface="Arial"/>
                <a:cs typeface="Arial"/>
              </a:rPr>
              <a:t>Training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1923" y="1591922"/>
            <a:ext cx="2199005" cy="1374140"/>
          </a:xfrm>
          <a:custGeom>
            <a:avLst/>
            <a:gdLst/>
            <a:ahLst/>
            <a:cxnLst/>
            <a:rect l="l" t="t" r="r" b="b"/>
            <a:pathLst>
              <a:path w="2199004" h="1374139">
                <a:moveTo>
                  <a:pt x="2198509" y="0"/>
                </a:moveTo>
                <a:lnTo>
                  <a:pt x="0" y="0"/>
                </a:lnTo>
                <a:lnTo>
                  <a:pt x="0" y="1373758"/>
                </a:lnTo>
                <a:lnTo>
                  <a:pt x="2198509" y="1373758"/>
                </a:lnTo>
                <a:lnTo>
                  <a:pt x="2198509" y="0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49216" y="1605143"/>
            <a:ext cx="989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Sample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#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70433" y="1591922"/>
            <a:ext cx="2199005" cy="1374140"/>
          </a:xfrm>
          <a:custGeom>
            <a:avLst/>
            <a:gdLst/>
            <a:ahLst/>
            <a:cxnLst/>
            <a:rect l="l" t="t" r="r" b="b"/>
            <a:pathLst>
              <a:path w="2199004" h="1374139">
                <a:moveTo>
                  <a:pt x="2198522" y="0"/>
                </a:moveTo>
                <a:lnTo>
                  <a:pt x="0" y="0"/>
                </a:lnTo>
                <a:lnTo>
                  <a:pt x="0" y="1373758"/>
                </a:lnTo>
                <a:lnTo>
                  <a:pt x="2198522" y="1373758"/>
                </a:lnTo>
                <a:lnTo>
                  <a:pt x="2198522" y="0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47382" y="1605143"/>
            <a:ext cx="2014855" cy="132397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ct val="93300"/>
              </a:lnSpc>
              <a:spcBef>
                <a:spcPts val="244"/>
              </a:spcBef>
            </a:pPr>
            <a:r>
              <a:rPr sz="1800" spc="-10" dirty="0">
                <a:latin typeface="Arial"/>
                <a:cs typeface="Arial"/>
              </a:rPr>
              <a:t>SGLT1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expression </a:t>
            </a:r>
            <a:r>
              <a:rPr sz="1800" dirty="0">
                <a:latin typeface="Arial"/>
                <a:cs typeface="Arial"/>
              </a:rPr>
              <a:t>level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(arbitrary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units </a:t>
            </a:r>
            <a:r>
              <a:rPr sz="1800" dirty="0">
                <a:latin typeface="Arial"/>
                <a:cs typeface="Arial"/>
              </a:rPr>
              <a:t>relative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housekeeping gene)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68956" y="1591922"/>
            <a:ext cx="2200275" cy="1374140"/>
          </a:xfrm>
          <a:custGeom>
            <a:avLst/>
            <a:gdLst/>
            <a:ahLst/>
            <a:cxnLst/>
            <a:rect l="l" t="t" r="r" b="b"/>
            <a:pathLst>
              <a:path w="2200275" h="1374139">
                <a:moveTo>
                  <a:pt x="2199970" y="0"/>
                </a:moveTo>
                <a:lnTo>
                  <a:pt x="0" y="0"/>
                </a:lnTo>
                <a:lnTo>
                  <a:pt x="0" y="1373758"/>
                </a:lnTo>
                <a:lnTo>
                  <a:pt x="2199970" y="1373758"/>
                </a:lnTo>
                <a:lnTo>
                  <a:pt x="2199970" y="0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945905" y="1605143"/>
            <a:ext cx="1988820" cy="5549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010"/>
              </a:lnSpc>
              <a:spcBef>
                <a:spcPts val="290"/>
              </a:spcBef>
            </a:pPr>
            <a:r>
              <a:rPr sz="1800" dirty="0">
                <a:latin typeface="Arial"/>
                <a:cs typeface="Arial"/>
              </a:rPr>
              <a:t>Blood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glucose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level </a:t>
            </a:r>
            <a:r>
              <a:rPr sz="1800" spc="-10" dirty="0">
                <a:latin typeface="Arial"/>
                <a:cs typeface="Arial"/>
              </a:rPr>
              <a:t>(mg/dL)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71923" y="2965681"/>
            <a:ext cx="2199005" cy="720090"/>
          </a:xfrm>
          <a:custGeom>
            <a:avLst/>
            <a:gdLst/>
            <a:ahLst/>
            <a:cxnLst/>
            <a:rect l="l" t="t" r="r" b="b"/>
            <a:pathLst>
              <a:path w="2199004" h="720089">
                <a:moveTo>
                  <a:pt x="2198509" y="0"/>
                </a:moveTo>
                <a:lnTo>
                  <a:pt x="0" y="0"/>
                </a:lnTo>
                <a:lnTo>
                  <a:pt x="0" y="719645"/>
                </a:lnTo>
                <a:lnTo>
                  <a:pt x="2198509" y="719645"/>
                </a:lnTo>
                <a:lnTo>
                  <a:pt x="219850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49216" y="297817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70433" y="2965681"/>
            <a:ext cx="2199005" cy="720090"/>
          </a:xfrm>
          <a:custGeom>
            <a:avLst/>
            <a:gdLst/>
            <a:ahLst/>
            <a:cxnLst/>
            <a:rect l="l" t="t" r="r" b="b"/>
            <a:pathLst>
              <a:path w="2199004" h="720089">
                <a:moveTo>
                  <a:pt x="2198522" y="0"/>
                </a:moveTo>
                <a:lnTo>
                  <a:pt x="0" y="0"/>
                </a:lnTo>
                <a:lnTo>
                  <a:pt x="0" y="719645"/>
                </a:lnTo>
                <a:lnTo>
                  <a:pt x="2198522" y="719645"/>
                </a:lnTo>
                <a:lnTo>
                  <a:pt x="2198522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47382" y="297817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868956" y="2965681"/>
            <a:ext cx="2200275" cy="720090"/>
          </a:xfrm>
          <a:custGeom>
            <a:avLst/>
            <a:gdLst/>
            <a:ahLst/>
            <a:cxnLst/>
            <a:rect l="l" t="t" r="r" b="b"/>
            <a:pathLst>
              <a:path w="2200275" h="720089">
                <a:moveTo>
                  <a:pt x="2199970" y="0"/>
                </a:moveTo>
                <a:lnTo>
                  <a:pt x="0" y="0"/>
                </a:lnTo>
                <a:lnTo>
                  <a:pt x="0" y="719645"/>
                </a:lnTo>
                <a:lnTo>
                  <a:pt x="2199970" y="719645"/>
                </a:lnTo>
                <a:lnTo>
                  <a:pt x="219997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45905" y="297817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80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71923" y="3685327"/>
            <a:ext cx="2199005" cy="720090"/>
          </a:xfrm>
          <a:custGeom>
            <a:avLst/>
            <a:gdLst/>
            <a:ahLst/>
            <a:cxnLst/>
            <a:rect l="l" t="t" r="r" b="b"/>
            <a:pathLst>
              <a:path w="2199004" h="720089">
                <a:moveTo>
                  <a:pt x="2198509" y="0"/>
                </a:moveTo>
                <a:lnTo>
                  <a:pt x="0" y="0"/>
                </a:lnTo>
                <a:lnTo>
                  <a:pt x="0" y="719632"/>
                </a:lnTo>
                <a:lnTo>
                  <a:pt x="2198509" y="719632"/>
                </a:lnTo>
                <a:lnTo>
                  <a:pt x="2198509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49216" y="36981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70433" y="3685327"/>
            <a:ext cx="2199005" cy="720090"/>
          </a:xfrm>
          <a:custGeom>
            <a:avLst/>
            <a:gdLst/>
            <a:ahLst/>
            <a:cxnLst/>
            <a:rect l="l" t="t" r="r" b="b"/>
            <a:pathLst>
              <a:path w="2199004" h="720089">
                <a:moveTo>
                  <a:pt x="2198522" y="0"/>
                </a:moveTo>
                <a:lnTo>
                  <a:pt x="0" y="0"/>
                </a:lnTo>
                <a:lnTo>
                  <a:pt x="0" y="719632"/>
                </a:lnTo>
                <a:lnTo>
                  <a:pt x="2198522" y="719632"/>
                </a:lnTo>
                <a:lnTo>
                  <a:pt x="2198522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47382" y="36981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868956" y="3685327"/>
            <a:ext cx="2200275" cy="720090"/>
          </a:xfrm>
          <a:custGeom>
            <a:avLst/>
            <a:gdLst/>
            <a:ahLst/>
            <a:cxnLst/>
            <a:rect l="l" t="t" r="r" b="b"/>
            <a:pathLst>
              <a:path w="2200275" h="720089">
                <a:moveTo>
                  <a:pt x="2199970" y="0"/>
                </a:moveTo>
                <a:lnTo>
                  <a:pt x="0" y="0"/>
                </a:lnTo>
                <a:lnTo>
                  <a:pt x="0" y="719632"/>
                </a:lnTo>
                <a:lnTo>
                  <a:pt x="2199970" y="719632"/>
                </a:lnTo>
                <a:lnTo>
                  <a:pt x="219997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945905" y="369817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130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71923" y="4404960"/>
            <a:ext cx="2199005" cy="720090"/>
          </a:xfrm>
          <a:custGeom>
            <a:avLst/>
            <a:gdLst/>
            <a:ahLst/>
            <a:cxnLst/>
            <a:rect l="l" t="t" r="r" b="b"/>
            <a:pathLst>
              <a:path w="2199004" h="720089">
                <a:moveTo>
                  <a:pt x="2198509" y="0"/>
                </a:moveTo>
                <a:lnTo>
                  <a:pt x="0" y="0"/>
                </a:lnTo>
                <a:lnTo>
                  <a:pt x="0" y="719645"/>
                </a:lnTo>
                <a:lnTo>
                  <a:pt x="2198509" y="719645"/>
                </a:lnTo>
                <a:lnTo>
                  <a:pt x="219850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49216" y="441818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70433" y="4404960"/>
            <a:ext cx="2199005" cy="720090"/>
          </a:xfrm>
          <a:custGeom>
            <a:avLst/>
            <a:gdLst/>
            <a:ahLst/>
            <a:cxnLst/>
            <a:rect l="l" t="t" r="r" b="b"/>
            <a:pathLst>
              <a:path w="2199004" h="720089">
                <a:moveTo>
                  <a:pt x="2198522" y="0"/>
                </a:moveTo>
                <a:lnTo>
                  <a:pt x="0" y="0"/>
                </a:lnTo>
                <a:lnTo>
                  <a:pt x="0" y="719645"/>
                </a:lnTo>
                <a:lnTo>
                  <a:pt x="2198522" y="719645"/>
                </a:lnTo>
                <a:lnTo>
                  <a:pt x="2198522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747382" y="441818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868956" y="4404960"/>
            <a:ext cx="2200275" cy="720090"/>
          </a:xfrm>
          <a:custGeom>
            <a:avLst/>
            <a:gdLst/>
            <a:ahLst/>
            <a:cxnLst/>
            <a:rect l="l" t="t" r="r" b="b"/>
            <a:pathLst>
              <a:path w="2200275" h="720089">
                <a:moveTo>
                  <a:pt x="2199970" y="0"/>
                </a:moveTo>
                <a:lnTo>
                  <a:pt x="0" y="0"/>
                </a:lnTo>
                <a:lnTo>
                  <a:pt x="0" y="719645"/>
                </a:lnTo>
                <a:lnTo>
                  <a:pt x="2199970" y="719645"/>
                </a:lnTo>
                <a:lnTo>
                  <a:pt x="219997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945905" y="4418180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170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71923" y="5124605"/>
            <a:ext cx="2199005" cy="721360"/>
          </a:xfrm>
          <a:custGeom>
            <a:avLst/>
            <a:gdLst/>
            <a:ahLst/>
            <a:cxnLst/>
            <a:rect l="l" t="t" r="r" b="b"/>
            <a:pathLst>
              <a:path w="2199004" h="721360">
                <a:moveTo>
                  <a:pt x="2198509" y="0"/>
                </a:moveTo>
                <a:lnTo>
                  <a:pt x="0" y="0"/>
                </a:lnTo>
                <a:lnTo>
                  <a:pt x="0" y="721080"/>
                </a:lnTo>
                <a:lnTo>
                  <a:pt x="2198509" y="721080"/>
                </a:lnTo>
                <a:lnTo>
                  <a:pt x="2198509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549216" y="513710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670433" y="5124605"/>
            <a:ext cx="2199005" cy="721360"/>
          </a:xfrm>
          <a:custGeom>
            <a:avLst/>
            <a:gdLst/>
            <a:ahLst/>
            <a:cxnLst/>
            <a:rect l="l" t="t" r="r" b="b"/>
            <a:pathLst>
              <a:path w="2199004" h="721360">
                <a:moveTo>
                  <a:pt x="2198522" y="0"/>
                </a:moveTo>
                <a:lnTo>
                  <a:pt x="0" y="0"/>
                </a:lnTo>
                <a:lnTo>
                  <a:pt x="0" y="721080"/>
                </a:lnTo>
                <a:lnTo>
                  <a:pt x="2198522" y="721080"/>
                </a:lnTo>
                <a:lnTo>
                  <a:pt x="2198522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747382" y="513710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868956" y="5124605"/>
            <a:ext cx="2200275" cy="721360"/>
          </a:xfrm>
          <a:custGeom>
            <a:avLst/>
            <a:gdLst/>
            <a:ahLst/>
            <a:cxnLst/>
            <a:rect l="l" t="t" r="r" b="b"/>
            <a:pathLst>
              <a:path w="2200275" h="721360">
                <a:moveTo>
                  <a:pt x="2199970" y="0"/>
                </a:moveTo>
                <a:lnTo>
                  <a:pt x="0" y="0"/>
                </a:lnTo>
                <a:lnTo>
                  <a:pt x="0" y="721080"/>
                </a:lnTo>
                <a:lnTo>
                  <a:pt x="2199970" y="721080"/>
                </a:lnTo>
                <a:lnTo>
                  <a:pt x="219997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945905" y="513710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89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1996" y="2664006"/>
            <a:ext cx="2856865" cy="1440180"/>
            <a:chOff x="71996" y="2664006"/>
            <a:chExt cx="2856865" cy="144018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6" y="2664006"/>
              <a:ext cx="1485353" cy="143963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64" y="2664374"/>
              <a:ext cx="2856217" cy="1439633"/>
            </a:xfrm>
            <a:prstGeom prst="rect">
              <a:avLst/>
            </a:prstGeom>
          </p:spPr>
        </p:pic>
      </p:grpSp>
      <p:sp>
        <p:nvSpPr>
          <p:cNvPr id="40" name="object 40"/>
          <p:cNvSpPr/>
          <p:nvPr/>
        </p:nvSpPr>
        <p:spPr>
          <a:xfrm>
            <a:off x="3960355" y="3024368"/>
            <a:ext cx="360680" cy="2808605"/>
          </a:xfrm>
          <a:custGeom>
            <a:avLst/>
            <a:gdLst/>
            <a:ahLst/>
            <a:cxnLst/>
            <a:rect l="l" t="t" r="r" b="b"/>
            <a:pathLst>
              <a:path w="360679" h="2808604">
                <a:moveTo>
                  <a:pt x="360362" y="0"/>
                </a:moveTo>
                <a:lnTo>
                  <a:pt x="321920" y="6821"/>
                </a:lnTo>
                <a:lnTo>
                  <a:pt x="285091" y="25922"/>
                </a:lnTo>
                <a:lnTo>
                  <a:pt x="251442" y="55256"/>
                </a:lnTo>
                <a:lnTo>
                  <a:pt x="222542" y="92777"/>
                </a:lnTo>
                <a:lnTo>
                  <a:pt x="199958" y="136438"/>
                </a:lnTo>
                <a:lnTo>
                  <a:pt x="185258" y="184194"/>
                </a:lnTo>
                <a:lnTo>
                  <a:pt x="180009" y="233997"/>
                </a:lnTo>
                <a:lnTo>
                  <a:pt x="180009" y="1170000"/>
                </a:lnTo>
                <a:lnTo>
                  <a:pt x="174761" y="1219799"/>
                </a:lnTo>
                <a:lnTo>
                  <a:pt x="160067" y="1267553"/>
                </a:lnTo>
                <a:lnTo>
                  <a:pt x="137500" y="1311214"/>
                </a:lnTo>
                <a:lnTo>
                  <a:pt x="108635" y="1348736"/>
                </a:lnTo>
                <a:lnTo>
                  <a:pt x="75047" y="1378072"/>
                </a:lnTo>
                <a:lnTo>
                  <a:pt x="38311" y="1397175"/>
                </a:lnTo>
                <a:lnTo>
                  <a:pt x="0" y="1403997"/>
                </a:lnTo>
                <a:lnTo>
                  <a:pt x="38311" y="1410819"/>
                </a:lnTo>
                <a:lnTo>
                  <a:pt x="75047" y="1429920"/>
                </a:lnTo>
                <a:lnTo>
                  <a:pt x="108635" y="1459254"/>
                </a:lnTo>
                <a:lnTo>
                  <a:pt x="137500" y="1496775"/>
                </a:lnTo>
                <a:lnTo>
                  <a:pt x="160067" y="1540436"/>
                </a:lnTo>
                <a:lnTo>
                  <a:pt x="174761" y="1588191"/>
                </a:lnTo>
                <a:lnTo>
                  <a:pt x="180009" y="1637995"/>
                </a:lnTo>
                <a:lnTo>
                  <a:pt x="180009" y="2573997"/>
                </a:lnTo>
                <a:lnTo>
                  <a:pt x="185258" y="2623816"/>
                </a:lnTo>
                <a:lnTo>
                  <a:pt x="199958" y="2671621"/>
                </a:lnTo>
                <a:lnTo>
                  <a:pt x="222542" y="2715352"/>
                </a:lnTo>
                <a:lnTo>
                  <a:pt x="251442" y="2752950"/>
                </a:lnTo>
                <a:lnTo>
                  <a:pt x="285091" y="2782355"/>
                </a:lnTo>
                <a:lnTo>
                  <a:pt x="321920" y="2801508"/>
                </a:lnTo>
                <a:lnTo>
                  <a:pt x="360362" y="2808351"/>
                </a:lnTo>
              </a:path>
            </a:pathLst>
          </a:custGeom>
          <a:ln w="19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4471199" y="1591199"/>
            <a:ext cx="6598920" cy="4907915"/>
            <a:chOff x="4471199" y="1591199"/>
            <a:chExt cx="6598920" cy="4907915"/>
          </a:xfrm>
        </p:grpSpPr>
        <p:sp>
          <p:nvSpPr>
            <p:cNvPr id="42" name="object 42"/>
            <p:cNvSpPr/>
            <p:nvPr/>
          </p:nvSpPr>
          <p:spPr>
            <a:xfrm>
              <a:off x="4471199" y="1591199"/>
              <a:ext cx="6598920" cy="4255770"/>
            </a:xfrm>
            <a:custGeom>
              <a:avLst/>
              <a:gdLst/>
              <a:ahLst/>
              <a:cxnLst/>
              <a:rect l="l" t="t" r="r" b="b"/>
              <a:pathLst>
                <a:path w="6598920" h="4255770">
                  <a:moveTo>
                    <a:pt x="0" y="723"/>
                  </a:moveTo>
                  <a:lnTo>
                    <a:pt x="6598437" y="723"/>
                  </a:lnTo>
                </a:path>
                <a:path w="6598920" h="4255770">
                  <a:moveTo>
                    <a:pt x="723" y="0"/>
                  </a:moveTo>
                  <a:lnTo>
                    <a:pt x="723" y="4255198"/>
                  </a:lnTo>
                </a:path>
                <a:path w="6598920" h="4255770">
                  <a:moveTo>
                    <a:pt x="2199233" y="0"/>
                  </a:moveTo>
                  <a:lnTo>
                    <a:pt x="2199233" y="4255198"/>
                  </a:lnTo>
                </a:path>
                <a:path w="6598920" h="4255770">
                  <a:moveTo>
                    <a:pt x="4397756" y="0"/>
                  </a:moveTo>
                  <a:lnTo>
                    <a:pt x="4397756" y="4255198"/>
                  </a:lnTo>
                </a:path>
                <a:path w="6598920" h="4255770">
                  <a:moveTo>
                    <a:pt x="6597726" y="0"/>
                  </a:moveTo>
                  <a:lnTo>
                    <a:pt x="6597726" y="4255198"/>
                  </a:lnTo>
                </a:path>
                <a:path w="6598920" h="4255770">
                  <a:moveTo>
                    <a:pt x="0" y="1374482"/>
                  </a:moveTo>
                  <a:lnTo>
                    <a:pt x="6598437" y="1374482"/>
                  </a:lnTo>
                </a:path>
                <a:path w="6598920" h="4255770">
                  <a:moveTo>
                    <a:pt x="0" y="2094128"/>
                  </a:moveTo>
                  <a:lnTo>
                    <a:pt x="6598437" y="2094128"/>
                  </a:lnTo>
                </a:path>
                <a:path w="6598920" h="4255770">
                  <a:moveTo>
                    <a:pt x="0" y="2813761"/>
                  </a:moveTo>
                  <a:lnTo>
                    <a:pt x="6598437" y="2813761"/>
                  </a:lnTo>
                </a:path>
                <a:path w="6598920" h="4255770">
                  <a:moveTo>
                    <a:pt x="0" y="3533406"/>
                  </a:moveTo>
                  <a:lnTo>
                    <a:pt x="6598437" y="3533406"/>
                  </a:lnTo>
                </a:path>
                <a:path w="6598920" h="4255770">
                  <a:moveTo>
                    <a:pt x="0" y="4254487"/>
                  </a:moveTo>
                  <a:lnTo>
                    <a:pt x="6598437" y="425448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08000" y="4392006"/>
              <a:ext cx="3312795" cy="432434"/>
            </a:xfrm>
            <a:custGeom>
              <a:avLst/>
              <a:gdLst/>
              <a:ahLst/>
              <a:cxnLst/>
              <a:rect l="l" t="t" r="r" b="b"/>
              <a:pathLst>
                <a:path w="3312795" h="432435">
                  <a:moveTo>
                    <a:pt x="1080363" y="216357"/>
                  </a:moveTo>
                  <a:lnTo>
                    <a:pt x="1062002" y="272110"/>
                  </a:lnTo>
                  <a:lnTo>
                    <a:pt x="1007999" y="324357"/>
                  </a:lnTo>
                  <a:lnTo>
                    <a:pt x="968611" y="347867"/>
                  </a:lnTo>
                  <a:lnTo>
                    <a:pt x="922139" y="369085"/>
                  </a:lnTo>
                  <a:lnTo>
                    <a:pt x="869187" y="387739"/>
                  </a:lnTo>
                  <a:lnTo>
                    <a:pt x="810361" y="403555"/>
                  </a:lnTo>
                  <a:lnTo>
                    <a:pt x="759851" y="413739"/>
                  </a:lnTo>
                  <a:lnTo>
                    <a:pt x="707129" y="421781"/>
                  </a:lnTo>
                  <a:lnTo>
                    <a:pt x="652662" y="427611"/>
                  </a:lnTo>
                  <a:lnTo>
                    <a:pt x="596916" y="431160"/>
                  </a:lnTo>
                  <a:lnTo>
                    <a:pt x="540359" y="432358"/>
                  </a:lnTo>
                  <a:lnTo>
                    <a:pt x="483624" y="431160"/>
                  </a:lnTo>
                  <a:lnTo>
                    <a:pt x="427772" y="427611"/>
                  </a:lnTo>
                  <a:lnTo>
                    <a:pt x="373252" y="421781"/>
                  </a:lnTo>
                  <a:lnTo>
                    <a:pt x="320513" y="413739"/>
                  </a:lnTo>
                  <a:lnTo>
                    <a:pt x="270001" y="403555"/>
                  </a:lnTo>
                  <a:lnTo>
                    <a:pt x="211174" y="387739"/>
                  </a:lnTo>
                  <a:lnTo>
                    <a:pt x="158219" y="369085"/>
                  </a:lnTo>
                  <a:lnTo>
                    <a:pt x="111746" y="347867"/>
                  </a:lnTo>
                  <a:lnTo>
                    <a:pt x="72364" y="324357"/>
                  </a:lnTo>
                  <a:lnTo>
                    <a:pt x="41008" y="298824"/>
                  </a:lnTo>
                  <a:lnTo>
                    <a:pt x="4623" y="244519"/>
                  </a:lnTo>
                  <a:lnTo>
                    <a:pt x="0" y="216357"/>
                  </a:lnTo>
                  <a:lnTo>
                    <a:pt x="4623" y="187984"/>
                  </a:lnTo>
                  <a:lnTo>
                    <a:pt x="41008" y="133537"/>
                  </a:lnTo>
                  <a:lnTo>
                    <a:pt x="72364" y="108000"/>
                  </a:lnTo>
                  <a:lnTo>
                    <a:pt x="111746" y="84485"/>
                  </a:lnTo>
                  <a:lnTo>
                    <a:pt x="158219" y="63266"/>
                  </a:lnTo>
                  <a:lnTo>
                    <a:pt x="211174" y="44612"/>
                  </a:lnTo>
                  <a:lnTo>
                    <a:pt x="270001" y="28790"/>
                  </a:lnTo>
                  <a:lnTo>
                    <a:pt x="320513" y="18608"/>
                  </a:lnTo>
                  <a:lnTo>
                    <a:pt x="373252" y="10569"/>
                  </a:lnTo>
                  <a:lnTo>
                    <a:pt x="427772" y="4743"/>
                  </a:lnTo>
                  <a:lnTo>
                    <a:pt x="483624" y="1197"/>
                  </a:lnTo>
                  <a:lnTo>
                    <a:pt x="540359" y="0"/>
                  </a:lnTo>
                  <a:lnTo>
                    <a:pt x="596916" y="1197"/>
                  </a:lnTo>
                  <a:lnTo>
                    <a:pt x="652662" y="4743"/>
                  </a:lnTo>
                  <a:lnTo>
                    <a:pt x="707129" y="10569"/>
                  </a:lnTo>
                  <a:lnTo>
                    <a:pt x="759851" y="18608"/>
                  </a:lnTo>
                  <a:lnTo>
                    <a:pt x="810361" y="28790"/>
                  </a:lnTo>
                  <a:lnTo>
                    <a:pt x="869187" y="44612"/>
                  </a:lnTo>
                  <a:lnTo>
                    <a:pt x="922139" y="63266"/>
                  </a:lnTo>
                  <a:lnTo>
                    <a:pt x="968611" y="84485"/>
                  </a:lnTo>
                  <a:lnTo>
                    <a:pt x="1007999" y="108000"/>
                  </a:lnTo>
                  <a:lnTo>
                    <a:pt x="1039354" y="133537"/>
                  </a:lnTo>
                  <a:lnTo>
                    <a:pt x="1075739" y="187984"/>
                  </a:lnTo>
                  <a:lnTo>
                    <a:pt x="1080363" y="216357"/>
                  </a:lnTo>
                  <a:close/>
                </a:path>
                <a:path w="3312795" h="432435">
                  <a:moveTo>
                    <a:pt x="3312363" y="216357"/>
                  </a:moveTo>
                  <a:lnTo>
                    <a:pt x="3294002" y="272110"/>
                  </a:lnTo>
                  <a:lnTo>
                    <a:pt x="3239998" y="324357"/>
                  </a:lnTo>
                  <a:lnTo>
                    <a:pt x="3200611" y="347867"/>
                  </a:lnTo>
                  <a:lnTo>
                    <a:pt x="3154138" y="369085"/>
                  </a:lnTo>
                  <a:lnTo>
                    <a:pt x="3101186" y="387739"/>
                  </a:lnTo>
                  <a:lnTo>
                    <a:pt x="3042361" y="403555"/>
                  </a:lnTo>
                  <a:lnTo>
                    <a:pt x="2991851" y="413739"/>
                  </a:lnTo>
                  <a:lnTo>
                    <a:pt x="2939129" y="421781"/>
                  </a:lnTo>
                  <a:lnTo>
                    <a:pt x="2884661" y="427611"/>
                  </a:lnTo>
                  <a:lnTo>
                    <a:pt x="2828916" y="431160"/>
                  </a:lnTo>
                  <a:lnTo>
                    <a:pt x="2772359" y="432358"/>
                  </a:lnTo>
                  <a:lnTo>
                    <a:pt x="2715628" y="431160"/>
                  </a:lnTo>
                  <a:lnTo>
                    <a:pt x="2659777" y="427611"/>
                  </a:lnTo>
                  <a:lnTo>
                    <a:pt x="2605256" y="421781"/>
                  </a:lnTo>
                  <a:lnTo>
                    <a:pt x="2552514" y="413739"/>
                  </a:lnTo>
                  <a:lnTo>
                    <a:pt x="2502001" y="403555"/>
                  </a:lnTo>
                  <a:lnTo>
                    <a:pt x="2443174" y="387739"/>
                  </a:lnTo>
                  <a:lnTo>
                    <a:pt x="2390219" y="369085"/>
                  </a:lnTo>
                  <a:lnTo>
                    <a:pt x="2343746" y="347867"/>
                  </a:lnTo>
                  <a:lnTo>
                    <a:pt x="2304364" y="324357"/>
                  </a:lnTo>
                  <a:lnTo>
                    <a:pt x="2273008" y="298824"/>
                  </a:lnTo>
                  <a:lnTo>
                    <a:pt x="2236623" y="244519"/>
                  </a:lnTo>
                  <a:lnTo>
                    <a:pt x="2231999" y="216357"/>
                  </a:lnTo>
                  <a:lnTo>
                    <a:pt x="2236623" y="187984"/>
                  </a:lnTo>
                  <a:lnTo>
                    <a:pt x="2273008" y="133537"/>
                  </a:lnTo>
                  <a:lnTo>
                    <a:pt x="2304364" y="108000"/>
                  </a:lnTo>
                  <a:lnTo>
                    <a:pt x="2343746" y="84485"/>
                  </a:lnTo>
                  <a:lnTo>
                    <a:pt x="2390219" y="63266"/>
                  </a:lnTo>
                  <a:lnTo>
                    <a:pt x="2443174" y="44612"/>
                  </a:lnTo>
                  <a:lnTo>
                    <a:pt x="2502001" y="28790"/>
                  </a:lnTo>
                  <a:lnTo>
                    <a:pt x="2552514" y="18608"/>
                  </a:lnTo>
                  <a:lnTo>
                    <a:pt x="2605256" y="10569"/>
                  </a:lnTo>
                  <a:lnTo>
                    <a:pt x="2659777" y="4743"/>
                  </a:lnTo>
                  <a:lnTo>
                    <a:pt x="2715628" y="1197"/>
                  </a:lnTo>
                  <a:lnTo>
                    <a:pt x="2772359" y="0"/>
                  </a:lnTo>
                  <a:lnTo>
                    <a:pt x="2828916" y="1197"/>
                  </a:lnTo>
                  <a:lnTo>
                    <a:pt x="2884661" y="4743"/>
                  </a:lnTo>
                  <a:lnTo>
                    <a:pt x="2939129" y="10569"/>
                  </a:lnTo>
                  <a:lnTo>
                    <a:pt x="2991851" y="18608"/>
                  </a:lnTo>
                  <a:lnTo>
                    <a:pt x="3042361" y="28790"/>
                  </a:lnTo>
                  <a:lnTo>
                    <a:pt x="3101186" y="44612"/>
                  </a:lnTo>
                  <a:lnTo>
                    <a:pt x="3154138" y="63266"/>
                  </a:lnTo>
                  <a:lnTo>
                    <a:pt x="3200611" y="84485"/>
                  </a:lnTo>
                  <a:lnTo>
                    <a:pt x="3239998" y="108000"/>
                  </a:lnTo>
                  <a:lnTo>
                    <a:pt x="3271354" y="133537"/>
                  </a:lnTo>
                  <a:lnTo>
                    <a:pt x="3307739" y="187984"/>
                  </a:lnTo>
                  <a:lnTo>
                    <a:pt x="3312363" y="216357"/>
                  </a:lnTo>
                  <a:close/>
                </a:path>
              </a:pathLst>
            </a:custGeom>
            <a:ln w="1907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08004" y="5045764"/>
              <a:ext cx="1760855" cy="1434465"/>
            </a:xfrm>
            <a:custGeom>
              <a:avLst/>
              <a:gdLst/>
              <a:ahLst/>
              <a:cxnLst/>
              <a:rect l="l" t="t" r="r" b="b"/>
              <a:pathLst>
                <a:path w="1760854" h="1434464">
                  <a:moveTo>
                    <a:pt x="0" y="1434236"/>
                  </a:moveTo>
                  <a:lnTo>
                    <a:pt x="1760397" y="0"/>
                  </a:lnTo>
                </a:path>
              </a:pathLst>
            </a:custGeom>
            <a:ln w="38159">
              <a:solidFill>
                <a:srgbClr val="008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07556" y="4896005"/>
              <a:ext cx="244475" cy="220979"/>
            </a:xfrm>
            <a:custGeom>
              <a:avLst/>
              <a:gdLst/>
              <a:ahLst/>
              <a:cxnLst/>
              <a:rect l="l" t="t" r="r" b="b"/>
              <a:pathLst>
                <a:path w="244475" h="220979">
                  <a:moveTo>
                    <a:pt x="244449" y="0"/>
                  </a:moveTo>
                  <a:lnTo>
                    <a:pt x="0" y="92519"/>
                  </a:lnTo>
                  <a:lnTo>
                    <a:pt x="104406" y="220675"/>
                  </a:lnTo>
                  <a:lnTo>
                    <a:pt x="244449" y="0"/>
                  </a:lnTo>
                  <a:close/>
                </a:path>
              </a:pathLst>
            </a:custGeom>
            <a:solidFill>
              <a:srgbClr val="0085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678021" y="4272384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4625" y="4330703"/>
            <a:ext cx="2772410" cy="183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09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examples</a:t>
            </a:r>
            <a:endParaRPr sz="1800">
              <a:latin typeface="Arial"/>
              <a:cs typeface="Arial"/>
            </a:endParaRPr>
          </a:p>
          <a:p>
            <a:pPr marL="38100" marR="30480">
              <a:lnSpc>
                <a:spcPct val="93200"/>
              </a:lnSpc>
              <a:spcBef>
                <a:spcPts val="7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4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features/variables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variable/target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variable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label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(classification)</a:t>
            </a:r>
            <a:endParaRPr sz="1800">
              <a:latin typeface="Arial"/>
              <a:cs typeface="Arial"/>
            </a:endParaRPr>
          </a:p>
          <a:p>
            <a:pPr marL="38100" marR="593090">
              <a:lnSpc>
                <a:spcPts val="2020"/>
              </a:lnSpc>
              <a:spcBef>
                <a:spcPts val="4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(x</a:t>
            </a:r>
            <a:r>
              <a:rPr sz="1575" baseline="31746" dirty="0">
                <a:solidFill>
                  <a:srgbClr val="FFFFFF"/>
                </a:solidFill>
                <a:latin typeface="Arial"/>
                <a:cs typeface="Arial"/>
              </a:rPr>
              <a:t>(i)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75" baseline="31746" dirty="0">
                <a:solidFill>
                  <a:srgbClr val="FFFFFF"/>
                </a:solidFill>
                <a:latin typeface="Arial"/>
                <a:cs typeface="Arial"/>
              </a:rPr>
              <a:t>(i)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training example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67995" y="5975645"/>
            <a:ext cx="2016760" cy="360680"/>
          </a:xfrm>
          <a:custGeom>
            <a:avLst/>
            <a:gdLst/>
            <a:ahLst/>
            <a:cxnLst/>
            <a:rect l="l" t="t" r="r" b="b"/>
            <a:pathLst>
              <a:path w="2016759" h="360679">
                <a:moveTo>
                  <a:pt x="0" y="0"/>
                </a:moveTo>
                <a:lnTo>
                  <a:pt x="6601" y="44734"/>
                </a:lnTo>
                <a:lnTo>
                  <a:pt x="24854" y="86918"/>
                </a:lnTo>
                <a:lnTo>
                  <a:pt x="52427" y="124061"/>
                </a:lnTo>
                <a:lnTo>
                  <a:pt x="86990" y="153674"/>
                </a:lnTo>
                <a:lnTo>
                  <a:pt x="126213" y="173268"/>
                </a:lnTo>
                <a:lnTo>
                  <a:pt x="167767" y="180352"/>
                </a:lnTo>
                <a:lnTo>
                  <a:pt x="839889" y="180352"/>
                </a:lnTo>
                <a:lnTo>
                  <a:pt x="881591" y="187436"/>
                </a:lnTo>
                <a:lnTo>
                  <a:pt x="920912" y="207020"/>
                </a:lnTo>
                <a:lnTo>
                  <a:pt x="955533" y="236605"/>
                </a:lnTo>
                <a:lnTo>
                  <a:pt x="983134" y="273691"/>
                </a:lnTo>
                <a:lnTo>
                  <a:pt x="1001396" y="315776"/>
                </a:lnTo>
                <a:lnTo>
                  <a:pt x="1007999" y="360362"/>
                </a:lnTo>
                <a:lnTo>
                  <a:pt x="1014602" y="315776"/>
                </a:lnTo>
                <a:lnTo>
                  <a:pt x="1032866" y="273691"/>
                </a:lnTo>
                <a:lnTo>
                  <a:pt x="1060470" y="236605"/>
                </a:lnTo>
                <a:lnTo>
                  <a:pt x="1095094" y="207020"/>
                </a:lnTo>
                <a:lnTo>
                  <a:pt x="1134418" y="187436"/>
                </a:lnTo>
                <a:lnTo>
                  <a:pt x="1176121" y="180352"/>
                </a:lnTo>
                <a:lnTo>
                  <a:pt x="1848243" y="180352"/>
                </a:lnTo>
                <a:lnTo>
                  <a:pt x="1889823" y="173268"/>
                </a:lnTo>
                <a:lnTo>
                  <a:pt x="1929112" y="153674"/>
                </a:lnTo>
                <a:lnTo>
                  <a:pt x="1963761" y="124061"/>
                </a:lnTo>
                <a:lnTo>
                  <a:pt x="1991419" y="86918"/>
                </a:lnTo>
                <a:lnTo>
                  <a:pt x="2009738" y="44734"/>
                </a:lnTo>
                <a:lnTo>
                  <a:pt x="2016366" y="0"/>
                </a:lnTo>
              </a:path>
            </a:pathLst>
          </a:custGeom>
          <a:ln w="19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708937" y="636002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964358" y="5975645"/>
            <a:ext cx="2016760" cy="360680"/>
          </a:xfrm>
          <a:custGeom>
            <a:avLst/>
            <a:gdLst/>
            <a:ahLst/>
            <a:cxnLst/>
            <a:rect l="l" t="t" r="r" b="b"/>
            <a:pathLst>
              <a:path w="2016759" h="360679">
                <a:moveTo>
                  <a:pt x="0" y="0"/>
                </a:moveTo>
                <a:lnTo>
                  <a:pt x="6601" y="44734"/>
                </a:lnTo>
                <a:lnTo>
                  <a:pt x="24854" y="86918"/>
                </a:lnTo>
                <a:lnTo>
                  <a:pt x="52427" y="124061"/>
                </a:lnTo>
                <a:lnTo>
                  <a:pt x="86990" y="153674"/>
                </a:lnTo>
                <a:lnTo>
                  <a:pt x="126213" y="173268"/>
                </a:lnTo>
                <a:lnTo>
                  <a:pt x="167767" y="180352"/>
                </a:lnTo>
                <a:lnTo>
                  <a:pt x="839876" y="180352"/>
                </a:lnTo>
                <a:lnTo>
                  <a:pt x="881579" y="187436"/>
                </a:lnTo>
                <a:lnTo>
                  <a:pt x="920903" y="207020"/>
                </a:lnTo>
                <a:lnTo>
                  <a:pt x="955527" y="236605"/>
                </a:lnTo>
                <a:lnTo>
                  <a:pt x="983131" y="273691"/>
                </a:lnTo>
                <a:lnTo>
                  <a:pt x="1001395" y="315776"/>
                </a:lnTo>
                <a:lnTo>
                  <a:pt x="1007999" y="360362"/>
                </a:lnTo>
                <a:lnTo>
                  <a:pt x="1014602" y="315776"/>
                </a:lnTo>
                <a:lnTo>
                  <a:pt x="1032866" y="273691"/>
                </a:lnTo>
                <a:lnTo>
                  <a:pt x="1060470" y="236605"/>
                </a:lnTo>
                <a:lnTo>
                  <a:pt x="1095094" y="207020"/>
                </a:lnTo>
                <a:lnTo>
                  <a:pt x="1134418" y="187436"/>
                </a:lnTo>
                <a:lnTo>
                  <a:pt x="1176121" y="180352"/>
                </a:lnTo>
                <a:lnTo>
                  <a:pt x="1848243" y="180352"/>
                </a:lnTo>
                <a:lnTo>
                  <a:pt x="1889823" y="173268"/>
                </a:lnTo>
                <a:lnTo>
                  <a:pt x="1929112" y="153674"/>
                </a:lnTo>
                <a:lnTo>
                  <a:pt x="1963761" y="124061"/>
                </a:lnTo>
                <a:lnTo>
                  <a:pt x="1991419" y="86918"/>
                </a:lnTo>
                <a:lnTo>
                  <a:pt x="2009738" y="44734"/>
                </a:lnTo>
                <a:lnTo>
                  <a:pt x="2016366" y="0"/>
                </a:lnTo>
              </a:path>
            </a:pathLst>
          </a:custGeom>
          <a:ln w="19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904577" y="636002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sp>
        <p:nvSpPr>
          <p:cNvPr id="52" name="object 52"/>
          <p:cNvSpPr txBox="1"/>
          <p:nvPr/>
        </p:nvSpPr>
        <p:spPr>
          <a:xfrm>
            <a:off x="4084256" y="6343818"/>
            <a:ext cx="90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18518" dirty="0">
                <a:solidFill>
                  <a:srgbClr val="FFFFFF"/>
                </a:solidFill>
                <a:latin typeface="Arial"/>
                <a:cs typeface="Arial"/>
              </a:rPr>
              <a:t>(x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(3)</a:t>
            </a:r>
            <a:r>
              <a:rPr sz="2700" baseline="-18518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700" spc="-30" baseline="-185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5" baseline="-18518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(3)</a:t>
            </a:r>
            <a:r>
              <a:rPr sz="2700" spc="-15" baseline="-18518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700" baseline="-1851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1140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4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993817" y="5572298"/>
            <a:ext cx="239395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85"/>
              </a:lnSpc>
            </a:pPr>
            <a:r>
              <a:rPr sz="3000" i="1" spc="-15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232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72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7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6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5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1451483"/>
            <a:ext cx="5243830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theta‘s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data?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95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parts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6860" y="2896822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6860" y="3397227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0494" y="2651293"/>
            <a:ext cx="8957945" cy="1026794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wrong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parameters?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parameters,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wrong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Arial"/>
                <a:cs typeface="Arial"/>
              </a:rPr>
              <a:t>are?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1140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4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993817" y="5572298"/>
            <a:ext cx="239395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85"/>
              </a:lnSpc>
            </a:pPr>
            <a:r>
              <a:rPr sz="3000" i="1" spc="-15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232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72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7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6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5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1451483"/>
            <a:ext cx="5243830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theta‘s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data?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95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parts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6860" y="2896822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6860" y="3397227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0494" y="2651293"/>
            <a:ext cx="8957945" cy="1026794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How</a:t>
            </a:r>
            <a:r>
              <a:rPr sz="2550" b="1" i="1" u="sng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wrong</a:t>
            </a:r>
            <a:r>
              <a:rPr sz="2550" b="1" i="1" u="sng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are</a:t>
            </a:r>
            <a:r>
              <a:rPr sz="2550" b="1" i="1" u="sng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</a:t>
            </a:r>
            <a:r>
              <a:rPr sz="2550" b="1" i="1" u="sng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for</a:t>
            </a:r>
            <a:r>
              <a:rPr sz="2550" b="1" i="1" u="sng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given</a:t>
            </a:r>
            <a:r>
              <a:rPr sz="2550" b="1" i="1" u="sng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parameters?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parameters,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wrong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Arial"/>
                <a:cs typeface="Arial"/>
              </a:rPr>
              <a:t>are?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78275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25" dirty="0"/>
              <a:t> </a:t>
            </a:r>
            <a:r>
              <a:rPr spc="-10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2060" y="1571578"/>
            <a:ext cx="24447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15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232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72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7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6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5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1586055"/>
            <a:ext cx="688848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wrong are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parameters?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0283" y="2159638"/>
            <a:ext cx="6652259" cy="3744595"/>
            <a:chOff x="2780283" y="2159638"/>
            <a:chExt cx="6652259" cy="3744595"/>
          </a:xfrm>
        </p:grpSpPr>
        <p:sp>
          <p:nvSpPr>
            <p:cNvPr id="8" name="object 8"/>
            <p:cNvSpPr/>
            <p:nvPr/>
          </p:nvSpPr>
          <p:spPr>
            <a:xfrm>
              <a:off x="2780283" y="2159638"/>
              <a:ext cx="6652259" cy="3744595"/>
            </a:xfrm>
            <a:custGeom>
              <a:avLst/>
              <a:gdLst/>
              <a:ahLst/>
              <a:cxnLst/>
              <a:rect l="l" t="t" r="r" b="b"/>
              <a:pathLst>
                <a:path w="6652259" h="3744595">
                  <a:moveTo>
                    <a:pt x="6651713" y="0"/>
                  </a:moveTo>
                  <a:lnTo>
                    <a:pt x="0" y="0"/>
                  </a:lnTo>
                  <a:lnTo>
                    <a:pt x="0" y="3744010"/>
                  </a:lnTo>
                  <a:lnTo>
                    <a:pt x="3326041" y="3744010"/>
                  </a:lnTo>
                  <a:lnTo>
                    <a:pt x="6651713" y="3744010"/>
                  </a:lnTo>
                  <a:lnTo>
                    <a:pt x="66517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13594" y="2306158"/>
              <a:ext cx="5718810" cy="2990215"/>
            </a:xfrm>
            <a:custGeom>
              <a:avLst/>
              <a:gdLst/>
              <a:ahLst/>
              <a:cxnLst/>
              <a:rect l="l" t="t" r="r" b="b"/>
              <a:pathLst>
                <a:path w="5718809" h="2990215">
                  <a:moveTo>
                    <a:pt x="2886125" y="2936519"/>
                  </a:moveTo>
                  <a:lnTo>
                    <a:pt x="54000" y="2936519"/>
                  </a:lnTo>
                  <a:lnTo>
                    <a:pt x="54000" y="368"/>
                  </a:lnTo>
                  <a:lnTo>
                    <a:pt x="5718251" y="368"/>
                  </a:lnTo>
                  <a:lnTo>
                    <a:pt x="5718251" y="2936519"/>
                  </a:lnTo>
                  <a:lnTo>
                    <a:pt x="2886125" y="2936519"/>
                  </a:lnTo>
                  <a:close/>
                </a:path>
                <a:path w="5718809" h="2990215">
                  <a:moveTo>
                    <a:pt x="54000" y="0"/>
                  </a:moveTo>
                  <a:lnTo>
                    <a:pt x="54000" y="2936163"/>
                  </a:lnTo>
                </a:path>
                <a:path w="5718809" h="2990215">
                  <a:moveTo>
                    <a:pt x="683285" y="1935721"/>
                  </a:moveTo>
                  <a:lnTo>
                    <a:pt x="683285" y="2936163"/>
                  </a:lnTo>
                </a:path>
                <a:path w="5718809" h="2990215">
                  <a:moveTo>
                    <a:pt x="683285" y="0"/>
                  </a:moveTo>
                  <a:lnTo>
                    <a:pt x="683285" y="1845729"/>
                  </a:lnTo>
                </a:path>
                <a:path w="5718809" h="2990215">
                  <a:moveTo>
                    <a:pt x="1312570" y="0"/>
                  </a:moveTo>
                  <a:lnTo>
                    <a:pt x="1312570" y="2936163"/>
                  </a:lnTo>
                </a:path>
                <a:path w="5718809" h="2990215">
                  <a:moveTo>
                    <a:pt x="1942211" y="1219327"/>
                  </a:moveTo>
                  <a:lnTo>
                    <a:pt x="1942211" y="2936163"/>
                  </a:lnTo>
                </a:path>
                <a:path w="5718809" h="2990215">
                  <a:moveTo>
                    <a:pt x="1942211" y="0"/>
                  </a:moveTo>
                  <a:lnTo>
                    <a:pt x="1942211" y="1129322"/>
                  </a:lnTo>
                </a:path>
                <a:path w="5718809" h="2990215">
                  <a:moveTo>
                    <a:pt x="2571483" y="1454404"/>
                  </a:moveTo>
                  <a:lnTo>
                    <a:pt x="2571483" y="2936163"/>
                  </a:lnTo>
                </a:path>
                <a:path w="5718809" h="2990215">
                  <a:moveTo>
                    <a:pt x="2571483" y="0"/>
                  </a:moveTo>
                  <a:lnTo>
                    <a:pt x="2571483" y="1364399"/>
                  </a:lnTo>
                </a:path>
                <a:path w="5718809" h="2990215">
                  <a:moveTo>
                    <a:pt x="3200399" y="0"/>
                  </a:moveTo>
                  <a:lnTo>
                    <a:pt x="3200399" y="2936163"/>
                  </a:lnTo>
                </a:path>
                <a:path w="5718809" h="2990215">
                  <a:moveTo>
                    <a:pt x="3830040" y="984605"/>
                  </a:moveTo>
                  <a:lnTo>
                    <a:pt x="3830040" y="2936163"/>
                  </a:lnTo>
                </a:path>
                <a:path w="5718809" h="2990215">
                  <a:moveTo>
                    <a:pt x="3830040" y="0"/>
                  </a:moveTo>
                  <a:lnTo>
                    <a:pt x="3830040" y="894600"/>
                  </a:lnTo>
                </a:path>
                <a:path w="5718809" h="2990215">
                  <a:moveTo>
                    <a:pt x="4459325" y="0"/>
                  </a:moveTo>
                  <a:lnTo>
                    <a:pt x="4459325" y="2936163"/>
                  </a:lnTo>
                </a:path>
                <a:path w="5718809" h="2990215">
                  <a:moveTo>
                    <a:pt x="5088610" y="749528"/>
                  </a:moveTo>
                  <a:lnTo>
                    <a:pt x="5088610" y="2936163"/>
                  </a:lnTo>
                </a:path>
                <a:path w="5718809" h="2990215">
                  <a:moveTo>
                    <a:pt x="5088610" y="0"/>
                  </a:moveTo>
                  <a:lnTo>
                    <a:pt x="5088610" y="659523"/>
                  </a:lnTo>
                </a:path>
                <a:path w="5718809" h="2990215">
                  <a:moveTo>
                    <a:pt x="5718251" y="0"/>
                  </a:moveTo>
                  <a:lnTo>
                    <a:pt x="5718251" y="2936163"/>
                  </a:lnTo>
                </a:path>
                <a:path w="5718809" h="2990215">
                  <a:moveTo>
                    <a:pt x="5718251" y="2936163"/>
                  </a:moveTo>
                  <a:lnTo>
                    <a:pt x="54000" y="2936163"/>
                  </a:lnTo>
                </a:path>
                <a:path w="5718809" h="2990215">
                  <a:moveTo>
                    <a:pt x="5718251" y="2348649"/>
                  </a:moveTo>
                  <a:lnTo>
                    <a:pt x="54000" y="2348649"/>
                  </a:lnTo>
                </a:path>
                <a:path w="5718809" h="2990215">
                  <a:moveTo>
                    <a:pt x="5718251" y="1761490"/>
                  </a:moveTo>
                  <a:lnTo>
                    <a:pt x="54000" y="1761490"/>
                  </a:lnTo>
                </a:path>
                <a:path w="5718809" h="2990215">
                  <a:moveTo>
                    <a:pt x="54000" y="1174330"/>
                  </a:moveTo>
                  <a:lnTo>
                    <a:pt x="1897202" y="1174330"/>
                  </a:lnTo>
                </a:path>
                <a:path w="5718809" h="2990215">
                  <a:moveTo>
                    <a:pt x="1987207" y="1174330"/>
                  </a:moveTo>
                  <a:lnTo>
                    <a:pt x="5718251" y="1174330"/>
                  </a:lnTo>
                </a:path>
                <a:path w="5718809" h="2990215">
                  <a:moveTo>
                    <a:pt x="54000" y="587159"/>
                  </a:moveTo>
                  <a:lnTo>
                    <a:pt x="4728959" y="587159"/>
                  </a:lnTo>
                </a:path>
                <a:path w="5718809" h="2990215">
                  <a:moveTo>
                    <a:pt x="4818964" y="587159"/>
                  </a:moveTo>
                  <a:lnTo>
                    <a:pt x="5718251" y="587159"/>
                  </a:lnTo>
                </a:path>
                <a:path w="5718809" h="2990215">
                  <a:moveTo>
                    <a:pt x="5718251" y="0"/>
                  </a:moveTo>
                  <a:lnTo>
                    <a:pt x="54000" y="0"/>
                  </a:lnTo>
                </a:path>
                <a:path w="5718809" h="2990215">
                  <a:moveTo>
                    <a:pt x="54000" y="2990164"/>
                  </a:moveTo>
                  <a:lnTo>
                    <a:pt x="54000" y="2936163"/>
                  </a:lnTo>
                </a:path>
                <a:path w="5718809" h="2990215">
                  <a:moveTo>
                    <a:pt x="54000" y="2990164"/>
                  </a:moveTo>
                  <a:lnTo>
                    <a:pt x="54000" y="2936163"/>
                  </a:lnTo>
                </a:path>
                <a:path w="5718809" h="2990215">
                  <a:moveTo>
                    <a:pt x="683285" y="2990164"/>
                  </a:moveTo>
                  <a:lnTo>
                    <a:pt x="683285" y="2936163"/>
                  </a:lnTo>
                </a:path>
                <a:path w="5718809" h="2990215">
                  <a:moveTo>
                    <a:pt x="683285" y="2990164"/>
                  </a:moveTo>
                  <a:lnTo>
                    <a:pt x="683285" y="2936163"/>
                  </a:lnTo>
                </a:path>
                <a:path w="5718809" h="2990215">
                  <a:moveTo>
                    <a:pt x="1312570" y="2990164"/>
                  </a:moveTo>
                  <a:lnTo>
                    <a:pt x="1312570" y="2936163"/>
                  </a:lnTo>
                </a:path>
                <a:path w="5718809" h="2990215">
                  <a:moveTo>
                    <a:pt x="1312570" y="2990164"/>
                  </a:moveTo>
                  <a:lnTo>
                    <a:pt x="1312570" y="2936163"/>
                  </a:lnTo>
                </a:path>
                <a:path w="5718809" h="2990215">
                  <a:moveTo>
                    <a:pt x="1942211" y="2990164"/>
                  </a:moveTo>
                  <a:lnTo>
                    <a:pt x="1942211" y="2936163"/>
                  </a:lnTo>
                </a:path>
                <a:path w="5718809" h="2990215">
                  <a:moveTo>
                    <a:pt x="1942211" y="2990164"/>
                  </a:moveTo>
                  <a:lnTo>
                    <a:pt x="1942211" y="2936163"/>
                  </a:lnTo>
                </a:path>
                <a:path w="5718809" h="2990215">
                  <a:moveTo>
                    <a:pt x="2571483" y="2990164"/>
                  </a:moveTo>
                  <a:lnTo>
                    <a:pt x="2571483" y="2936163"/>
                  </a:lnTo>
                </a:path>
                <a:path w="5718809" h="2990215">
                  <a:moveTo>
                    <a:pt x="2571483" y="2990164"/>
                  </a:moveTo>
                  <a:lnTo>
                    <a:pt x="2571483" y="2936163"/>
                  </a:lnTo>
                </a:path>
                <a:path w="5718809" h="2990215">
                  <a:moveTo>
                    <a:pt x="3200399" y="2990164"/>
                  </a:moveTo>
                  <a:lnTo>
                    <a:pt x="3200399" y="2936163"/>
                  </a:lnTo>
                </a:path>
                <a:path w="5718809" h="2990215">
                  <a:moveTo>
                    <a:pt x="3200399" y="2990164"/>
                  </a:moveTo>
                  <a:lnTo>
                    <a:pt x="3200399" y="2936163"/>
                  </a:lnTo>
                </a:path>
                <a:path w="5718809" h="2990215">
                  <a:moveTo>
                    <a:pt x="3830040" y="2990164"/>
                  </a:moveTo>
                  <a:lnTo>
                    <a:pt x="3830040" y="2936163"/>
                  </a:lnTo>
                </a:path>
                <a:path w="5718809" h="2990215">
                  <a:moveTo>
                    <a:pt x="3830040" y="2990164"/>
                  </a:moveTo>
                  <a:lnTo>
                    <a:pt x="3830040" y="2936163"/>
                  </a:lnTo>
                </a:path>
                <a:path w="5718809" h="2990215">
                  <a:moveTo>
                    <a:pt x="4459325" y="2990164"/>
                  </a:moveTo>
                  <a:lnTo>
                    <a:pt x="4459325" y="2936163"/>
                  </a:lnTo>
                </a:path>
                <a:path w="5718809" h="2990215">
                  <a:moveTo>
                    <a:pt x="4459325" y="2990164"/>
                  </a:moveTo>
                  <a:lnTo>
                    <a:pt x="4459325" y="2936163"/>
                  </a:lnTo>
                </a:path>
                <a:path w="5718809" h="2990215">
                  <a:moveTo>
                    <a:pt x="5088610" y="2990164"/>
                  </a:moveTo>
                  <a:lnTo>
                    <a:pt x="5088610" y="2936163"/>
                  </a:lnTo>
                </a:path>
                <a:path w="5718809" h="2990215">
                  <a:moveTo>
                    <a:pt x="5088610" y="2990164"/>
                  </a:moveTo>
                  <a:lnTo>
                    <a:pt x="5088610" y="2936163"/>
                  </a:lnTo>
                </a:path>
                <a:path w="5718809" h="2990215">
                  <a:moveTo>
                    <a:pt x="5718251" y="2990164"/>
                  </a:moveTo>
                  <a:lnTo>
                    <a:pt x="5718251" y="2936163"/>
                  </a:lnTo>
                </a:path>
                <a:path w="5718809" h="2990215">
                  <a:moveTo>
                    <a:pt x="5718251" y="2990164"/>
                  </a:moveTo>
                  <a:lnTo>
                    <a:pt x="5718251" y="2936163"/>
                  </a:lnTo>
                </a:path>
                <a:path w="5718809" h="2990215">
                  <a:moveTo>
                    <a:pt x="54000" y="2936163"/>
                  </a:moveTo>
                  <a:lnTo>
                    <a:pt x="5718251" y="2936163"/>
                  </a:lnTo>
                </a:path>
                <a:path w="5718809" h="2990215">
                  <a:moveTo>
                    <a:pt x="0" y="2936163"/>
                  </a:moveTo>
                  <a:lnTo>
                    <a:pt x="54000" y="2936163"/>
                  </a:lnTo>
                </a:path>
                <a:path w="5718809" h="2990215">
                  <a:moveTo>
                    <a:pt x="0" y="2936163"/>
                  </a:moveTo>
                  <a:lnTo>
                    <a:pt x="54000" y="2936163"/>
                  </a:lnTo>
                </a:path>
                <a:path w="5718809" h="2990215">
                  <a:moveTo>
                    <a:pt x="0" y="2348649"/>
                  </a:moveTo>
                  <a:lnTo>
                    <a:pt x="54000" y="2348649"/>
                  </a:lnTo>
                </a:path>
                <a:path w="5718809" h="2990215">
                  <a:moveTo>
                    <a:pt x="0" y="2348649"/>
                  </a:moveTo>
                  <a:lnTo>
                    <a:pt x="54000" y="2348649"/>
                  </a:lnTo>
                </a:path>
                <a:path w="5718809" h="2990215">
                  <a:moveTo>
                    <a:pt x="0" y="1761490"/>
                  </a:moveTo>
                  <a:lnTo>
                    <a:pt x="54000" y="1761490"/>
                  </a:lnTo>
                </a:path>
                <a:path w="5718809" h="2990215">
                  <a:moveTo>
                    <a:pt x="0" y="1761490"/>
                  </a:moveTo>
                  <a:lnTo>
                    <a:pt x="54000" y="1761490"/>
                  </a:lnTo>
                </a:path>
                <a:path w="5718809" h="2990215">
                  <a:moveTo>
                    <a:pt x="0" y="1174330"/>
                  </a:moveTo>
                  <a:lnTo>
                    <a:pt x="54000" y="1174330"/>
                  </a:lnTo>
                </a:path>
                <a:path w="5718809" h="2990215">
                  <a:moveTo>
                    <a:pt x="0" y="1174330"/>
                  </a:moveTo>
                  <a:lnTo>
                    <a:pt x="54000" y="1174330"/>
                  </a:lnTo>
                </a:path>
                <a:path w="5718809" h="2990215">
                  <a:moveTo>
                    <a:pt x="0" y="587159"/>
                  </a:moveTo>
                  <a:lnTo>
                    <a:pt x="54000" y="587159"/>
                  </a:lnTo>
                </a:path>
                <a:path w="5718809" h="2990215">
                  <a:moveTo>
                    <a:pt x="0" y="587159"/>
                  </a:moveTo>
                  <a:lnTo>
                    <a:pt x="54000" y="587159"/>
                  </a:lnTo>
                </a:path>
                <a:path w="5718809" h="2990215">
                  <a:moveTo>
                    <a:pt x="0" y="0"/>
                  </a:moveTo>
                  <a:lnTo>
                    <a:pt x="54000" y="0"/>
                  </a:lnTo>
                </a:path>
                <a:path w="5718809" h="2990215">
                  <a:moveTo>
                    <a:pt x="0" y="0"/>
                  </a:moveTo>
                  <a:lnTo>
                    <a:pt x="54000" y="0"/>
                  </a:lnTo>
                </a:path>
                <a:path w="5718809" h="2990215">
                  <a:moveTo>
                    <a:pt x="54000" y="2936163"/>
                  </a:moveTo>
                  <a:lnTo>
                    <a:pt x="54000" y="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66513" y="425736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6513" y="425736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40081" y="367055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636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636" y="90004"/>
                  </a:lnTo>
                  <a:lnTo>
                    <a:pt x="89636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40081" y="367055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636" y="90004"/>
                  </a:lnTo>
                  <a:lnTo>
                    <a:pt x="8963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98639" y="320075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98639" y="320075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1883" y="415188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1883" y="415188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37241" y="484488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37241" y="484488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42554" y="2848321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42554" y="2848321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57196" y="2965681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57196" y="2965681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10796" y="343548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10796" y="343548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95798" y="44924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95798" y="44924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83640" y="414000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83640" y="414000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67595" y="2983322"/>
              <a:ext cx="5034915" cy="1703705"/>
            </a:xfrm>
            <a:custGeom>
              <a:avLst/>
              <a:gdLst/>
              <a:ahLst/>
              <a:cxnLst/>
              <a:rect l="l" t="t" r="r" b="b"/>
              <a:pathLst>
                <a:path w="5034915" h="1703704">
                  <a:moveTo>
                    <a:pt x="0" y="1703158"/>
                  </a:moveTo>
                  <a:lnTo>
                    <a:pt x="5034610" y="0"/>
                  </a:lnTo>
                </a:path>
              </a:pathLst>
            </a:custGeom>
            <a:ln w="35997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521786" y="530738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50334" y="530738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0343" y="530738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10339" y="530738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64336" y="5307384"/>
            <a:ext cx="16383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94345" y="5307384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22893" y="5307384"/>
            <a:ext cx="16383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52902" y="5307384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98659" y="5146106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31336" y="4557868"/>
            <a:ext cx="16383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65093" y="3971064"/>
            <a:ext cx="2298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65093" y="3384629"/>
            <a:ext cx="2298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65093" y="2142114"/>
            <a:ext cx="1802130" cy="83248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000" spc="-25" dirty="0">
                <a:latin typeface="Arial"/>
                <a:cs typeface="Arial"/>
              </a:rPr>
              <a:t>250</a:t>
            </a:r>
            <a:endParaRPr sz="1000">
              <a:latin typeface="Arial"/>
              <a:cs typeface="Arial"/>
            </a:endParaRPr>
          </a:p>
          <a:p>
            <a:pPr marL="652780">
              <a:lnSpc>
                <a:spcPct val="100000"/>
              </a:lnSpc>
              <a:spcBef>
                <a:spcPts val="530"/>
              </a:spcBef>
            </a:pPr>
            <a:r>
              <a:rPr sz="1000" dirty="0">
                <a:latin typeface="Arial"/>
                <a:cs typeface="Arial"/>
              </a:rPr>
              <a:t>f(x)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9.06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+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47.29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latin typeface="Arial"/>
                <a:cs typeface="Arial"/>
              </a:rPr>
              <a:t>200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95174" y="5307384"/>
            <a:ext cx="1002665" cy="41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100"/>
              </a:spcBef>
              <a:tabLst>
                <a:tab pos="851535" algn="l"/>
              </a:tabLst>
            </a:pPr>
            <a:r>
              <a:rPr sz="1000" spc="-50" dirty="0">
                <a:latin typeface="Arial"/>
                <a:cs typeface="Arial"/>
              </a:rPr>
              <a:t>8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900" dirty="0">
                <a:latin typeface="Arial"/>
                <a:cs typeface="Arial"/>
              </a:rPr>
              <a:t>SGLT1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expression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64546" y="3335066"/>
            <a:ext cx="153670" cy="1042669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Arial"/>
                <a:cs typeface="Arial"/>
              </a:rPr>
              <a:t>Blood</a:t>
            </a:r>
            <a:r>
              <a:rPr sz="900" spc="6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glucose</a:t>
            </a:r>
            <a:r>
              <a:rPr sz="900" spc="7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level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71998" y="3455647"/>
            <a:ext cx="1548130" cy="720090"/>
          </a:xfrm>
          <a:custGeom>
            <a:avLst/>
            <a:gdLst/>
            <a:ahLst/>
            <a:cxnLst/>
            <a:rect l="l" t="t" r="r" b="b"/>
            <a:pathLst>
              <a:path w="1548129" h="720089">
                <a:moveTo>
                  <a:pt x="1548002" y="720001"/>
                </a:moveTo>
                <a:lnTo>
                  <a:pt x="1548002" y="71996"/>
                </a:lnTo>
              </a:path>
              <a:path w="1548129" h="720089">
                <a:moveTo>
                  <a:pt x="0" y="575995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47995" y="4175648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994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78275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25" dirty="0"/>
              <a:t> </a:t>
            </a:r>
            <a:r>
              <a:rPr spc="-10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2060" y="1571578"/>
            <a:ext cx="24447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15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232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72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7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6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5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136001" y="2159638"/>
            <a:ext cx="3888104" cy="2016125"/>
            <a:chOff x="8136001" y="2159638"/>
            <a:chExt cx="3888104" cy="2016125"/>
          </a:xfrm>
        </p:grpSpPr>
        <p:sp>
          <p:nvSpPr>
            <p:cNvPr id="8" name="object 8"/>
            <p:cNvSpPr/>
            <p:nvPr/>
          </p:nvSpPr>
          <p:spPr>
            <a:xfrm>
              <a:off x="8136001" y="2159638"/>
              <a:ext cx="3888104" cy="2016125"/>
            </a:xfrm>
            <a:custGeom>
              <a:avLst/>
              <a:gdLst/>
              <a:ahLst/>
              <a:cxnLst/>
              <a:rect l="l" t="t" r="r" b="b"/>
              <a:pathLst>
                <a:path w="3888104" h="2016125">
                  <a:moveTo>
                    <a:pt x="3888003" y="0"/>
                  </a:moveTo>
                  <a:lnTo>
                    <a:pt x="0" y="0"/>
                  </a:lnTo>
                  <a:lnTo>
                    <a:pt x="0" y="2016010"/>
                  </a:lnTo>
                  <a:lnTo>
                    <a:pt x="1944001" y="2016010"/>
                  </a:lnTo>
                  <a:lnTo>
                    <a:pt x="3888003" y="2016010"/>
                  </a:lnTo>
                  <a:lnTo>
                    <a:pt x="3888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14244" y="2271245"/>
              <a:ext cx="3065145" cy="1332230"/>
            </a:xfrm>
            <a:custGeom>
              <a:avLst/>
              <a:gdLst/>
              <a:ahLst/>
              <a:cxnLst/>
              <a:rect l="l" t="t" r="r" b="b"/>
              <a:pathLst>
                <a:path w="3065145" h="1332229">
                  <a:moveTo>
                    <a:pt x="1559153" y="1278001"/>
                  </a:moveTo>
                  <a:lnTo>
                    <a:pt x="54000" y="1278001"/>
                  </a:lnTo>
                  <a:lnTo>
                    <a:pt x="54000" y="355"/>
                  </a:lnTo>
                  <a:lnTo>
                    <a:pt x="3064675" y="355"/>
                  </a:lnTo>
                  <a:lnTo>
                    <a:pt x="3064675" y="1278001"/>
                  </a:lnTo>
                  <a:lnTo>
                    <a:pt x="1559153" y="1278001"/>
                  </a:lnTo>
                  <a:close/>
                </a:path>
                <a:path w="3065145" h="1332229">
                  <a:moveTo>
                    <a:pt x="54000" y="0"/>
                  </a:moveTo>
                  <a:lnTo>
                    <a:pt x="54000" y="1277632"/>
                  </a:lnTo>
                </a:path>
                <a:path w="3065145" h="1332229">
                  <a:moveTo>
                    <a:pt x="388429" y="867956"/>
                  </a:moveTo>
                  <a:lnTo>
                    <a:pt x="388429" y="1277632"/>
                  </a:lnTo>
                </a:path>
                <a:path w="3065145" h="1332229">
                  <a:moveTo>
                    <a:pt x="388429" y="0"/>
                  </a:moveTo>
                  <a:lnTo>
                    <a:pt x="388429" y="777951"/>
                  </a:lnTo>
                </a:path>
                <a:path w="3065145" h="1332229">
                  <a:moveTo>
                    <a:pt x="722871" y="0"/>
                  </a:moveTo>
                  <a:lnTo>
                    <a:pt x="722871" y="1277632"/>
                  </a:lnTo>
                </a:path>
                <a:path w="3065145" h="1332229">
                  <a:moveTo>
                    <a:pt x="1057681" y="556196"/>
                  </a:moveTo>
                  <a:lnTo>
                    <a:pt x="1057681" y="1277632"/>
                  </a:lnTo>
                </a:path>
                <a:path w="3065145" h="1332229">
                  <a:moveTo>
                    <a:pt x="1057681" y="0"/>
                  </a:moveTo>
                  <a:lnTo>
                    <a:pt x="1057681" y="466191"/>
                  </a:lnTo>
                </a:path>
                <a:path w="3065145" h="1332229">
                  <a:moveTo>
                    <a:pt x="1391754" y="658431"/>
                  </a:moveTo>
                  <a:lnTo>
                    <a:pt x="1391754" y="1277632"/>
                  </a:lnTo>
                </a:path>
                <a:path w="3065145" h="1332229">
                  <a:moveTo>
                    <a:pt x="1391754" y="0"/>
                  </a:moveTo>
                  <a:lnTo>
                    <a:pt x="1391754" y="568439"/>
                  </a:lnTo>
                </a:path>
                <a:path w="3065145" h="1332229">
                  <a:moveTo>
                    <a:pt x="1726196" y="0"/>
                  </a:moveTo>
                  <a:lnTo>
                    <a:pt x="1726196" y="1277632"/>
                  </a:lnTo>
                </a:path>
                <a:path w="3065145" h="1332229">
                  <a:moveTo>
                    <a:pt x="2060994" y="453961"/>
                  </a:moveTo>
                  <a:lnTo>
                    <a:pt x="2060994" y="1277632"/>
                  </a:lnTo>
                </a:path>
                <a:path w="3065145" h="1332229">
                  <a:moveTo>
                    <a:pt x="2060994" y="0"/>
                  </a:moveTo>
                  <a:lnTo>
                    <a:pt x="2060994" y="363956"/>
                  </a:lnTo>
                </a:path>
                <a:path w="3065145" h="1332229">
                  <a:moveTo>
                    <a:pt x="2395435" y="0"/>
                  </a:moveTo>
                  <a:lnTo>
                    <a:pt x="2395435" y="1277632"/>
                  </a:lnTo>
                </a:path>
                <a:path w="3065145" h="1332229">
                  <a:moveTo>
                    <a:pt x="2729877" y="351713"/>
                  </a:moveTo>
                  <a:lnTo>
                    <a:pt x="2729877" y="1277632"/>
                  </a:lnTo>
                </a:path>
                <a:path w="3065145" h="1332229">
                  <a:moveTo>
                    <a:pt x="2729877" y="0"/>
                  </a:moveTo>
                  <a:lnTo>
                    <a:pt x="2729877" y="261721"/>
                  </a:lnTo>
                </a:path>
                <a:path w="3065145" h="1332229">
                  <a:moveTo>
                    <a:pt x="3064675" y="0"/>
                  </a:moveTo>
                  <a:lnTo>
                    <a:pt x="3064675" y="1277632"/>
                  </a:lnTo>
                </a:path>
                <a:path w="3065145" h="1332229">
                  <a:moveTo>
                    <a:pt x="3064675" y="1277632"/>
                  </a:moveTo>
                  <a:lnTo>
                    <a:pt x="54000" y="1277632"/>
                  </a:lnTo>
                </a:path>
                <a:path w="3065145" h="1332229">
                  <a:moveTo>
                    <a:pt x="3064675" y="1022032"/>
                  </a:moveTo>
                  <a:lnTo>
                    <a:pt x="54000" y="1022032"/>
                  </a:lnTo>
                </a:path>
                <a:path w="3065145" h="1332229">
                  <a:moveTo>
                    <a:pt x="3064675" y="766800"/>
                  </a:moveTo>
                  <a:lnTo>
                    <a:pt x="54000" y="766800"/>
                  </a:lnTo>
                </a:path>
                <a:path w="3065145" h="1332229">
                  <a:moveTo>
                    <a:pt x="54000" y="511200"/>
                  </a:moveTo>
                  <a:lnTo>
                    <a:pt x="1012672" y="511200"/>
                  </a:lnTo>
                </a:path>
                <a:path w="3065145" h="1332229">
                  <a:moveTo>
                    <a:pt x="1102677" y="511200"/>
                  </a:moveTo>
                  <a:lnTo>
                    <a:pt x="3064675" y="511200"/>
                  </a:lnTo>
                </a:path>
                <a:path w="3065145" h="1332229">
                  <a:moveTo>
                    <a:pt x="54000" y="255600"/>
                  </a:moveTo>
                  <a:lnTo>
                    <a:pt x="2517838" y="255600"/>
                  </a:lnTo>
                </a:path>
                <a:path w="3065145" h="1332229">
                  <a:moveTo>
                    <a:pt x="2607830" y="255600"/>
                  </a:moveTo>
                  <a:lnTo>
                    <a:pt x="3064675" y="255600"/>
                  </a:lnTo>
                </a:path>
                <a:path w="3065145" h="1332229">
                  <a:moveTo>
                    <a:pt x="3064675" y="0"/>
                  </a:moveTo>
                  <a:lnTo>
                    <a:pt x="54000" y="0"/>
                  </a:lnTo>
                </a:path>
                <a:path w="3065145" h="1332229">
                  <a:moveTo>
                    <a:pt x="54000" y="1331633"/>
                  </a:moveTo>
                  <a:lnTo>
                    <a:pt x="54000" y="1277632"/>
                  </a:lnTo>
                </a:path>
                <a:path w="3065145" h="1332229">
                  <a:moveTo>
                    <a:pt x="54000" y="1331633"/>
                  </a:moveTo>
                  <a:lnTo>
                    <a:pt x="54000" y="1277632"/>
                  </a:lnTo>
                </a:path>
                <a:path w="3065145" h="1332229">
                  <a:moveTo>
                    <a:pt x="388429" y="1331633"/>
                  </a:moveTo>
                  <a:lnTo>
                    <a:pt x="388429" y="1277632"/>
                  </a:lnTo>
                </a:path>
                <a:path w="3065145" h="1332229">
                  <a:moveTo>
                    <a:pt x="388429" y="1331633"/>
                  </a:moveTo>
                  <a:lnTo>
                    <a:pt x="388429" y="1277632"/>
                  </a:lnTo>
                </a:path>
                <a:path w="3065145" h="1332229">
                  <a:moveTo>
                    <a:pt x="722871" y="1331633"/>
                  </a:moveTo>
                  <a:lnTo>
                    <a:pt x="722871" y="1277632"/>
                  </a:lnTo>
                </a:path>
                <a:path w="3065145" h="1332229">
                  <a:moveTo>
                    <a:pt x="722871" y="1331633"/>
                  </a:moveTo>
                  <a:lnTo>
                    <a:pt x="722871" y="1277632"/>
                  </a:lnTo>
                </a:path>
                <a:path w="3065145" h="1332229">
                  <a:moveTo>
                    <a:pt x="1057681" y="1331633"/>
                  </a:moveTo>
                  <a:lnTo>
                    <a:pt x="1057681" y="1277632"/>
                  </a:lnTo>
                </a:path>
                <a:path w="3065145" h="1332229">
                  <a:moveTo>
                    <a:pt x="1057681" y="1331633"/>
                  </a:moveTo>
                  <a:lnTo>
                    <a:pt x="1057681" y="1277632"/>
                  </a:lnTo>
                </a:path>
                <a:path w="3065145" h="1332229">
                  <a:moveTo>
                    <a:pt x="1391754" y="1331633"/>
                  </a:moveTo>
                  <a:lnTo>
                    <a:pt x="1391754" y="1277632"/>
                  </a:lnTo>
                </a:path>
                <a:path w="3065145" h="1332229">
                  <a:moveTo>
                    <a:pt x="1391754" y="1331633"/>
                  </a:moveTo>
                  <a:lnTo>
                    <a:pt x="1391754" y="1277632"/>
                  </a:lnTo>
                </a:path>
                <a:path w="3065145" h="1332229">
                  <a:moveTo>
                    <a:pt x="1726196" y="1331633"/>
                  </a:moveTo>
                  <a:lnTo>
                    <a:pt x="1726196" y="1277632"/>
                  </a:lnTo>
                </a:path>
                <a:path w="3065145" h="1332229">
                  <a:moveTo>
                    <a:pt x="1726196" y="1331633"/>
                  </a:moveTo>
                  <a:lnTo>
                    <a:pt x="1726196" y="1277632"/>
                  </a:lnTo>
                </a:path>
                <a:path w="3065145" h="1332229">
                  <a:moveTo>
                    <a:pt x="2060994" y="1331633"/>
                  </a:moveTo>
                  <a:lnTo>
                    <a:pt x="2060994" y="1277632"/>
                  </a:lnTo>
                </a:path>
                <a:path w="3065145" h="1332229">
                  <a:moveTo>
                    <a:pt x="2060994" y="1331633"/>
                  </a:moveTo>
                  <a:lnTo>
                    <a:pt x="2060994" y="1277632"/>
                  </a:lnTo>
                </a:path>
                <a:path w="3065145" h="1332229">
                  <a:moveTo>
                    <a:pt x="2395435" y="1331633"/>
                  </a:moveTo>
                  <a:lnTo>
                    <a:pt x="2395435" y="1277632"/>
                  </a:lnTo>
                </a:path>
                <a:path w="3065145" h="1332229">
                  <a:moveTo>
                    <a:pt x="2395435" y="1331633"/>
                  </a:moveTo>
                  <a:lnTo>
                    <a:pt x="2395435" y="1277632"/>
                  </a:lnTo>
                </a:path>
                <a:path w="3065145" h="1332229">
                  <a:moveTo>
                    <a:pt x="2729877" y="1331633"/>
                  </a:moveTo>
                  <a:lnTo>
                    <a:pt x="2729877" y="1277632"/>
                  </a:lnTo>
                </a:path>
                <a:path w="3065145" h="1332229">
                  <a:moveTo>
                    <a:pt x="2729877" y="1331633"/>
                  </a:moveTo>
                  <a:lnTo>
                    <a:pt x="2729877" y="1277632"/>
                  </a:lnTo>
                </a:path>
                <a:path w="3065145" h="1332229">
                  <a:moveTo>
                    <a:pt x="3064675" y="1331633"/>
                  </a:moveTo>
                  <a:lnTo>
                    <a:pt x="3064675" y="1277632"/>
                  </a:lnTo>
                </a:path>
                <a:path w="3065145" h="1332229">
                  <a:moveTo>
                    <a:pt x="3064675" y="1331633"/>
                  </a:moveTo>
                  <a:lnTo>
                    <a:pt x="3064675" y="1277632"/>
                  </a:lnTo>
                </a:path>
                <a:path w="3065145" h="1332229">
                  <a:moveTo>
                    <a:pt x="54000" y="1277632"/>
                  </a:moveTo>
                  <a:lnTo>
                    <a:pt x="3064675" y="1277632"/>
                  </a:lnTo>
                </a:path>
                <a:path w="3065145" h="1332229">
                  <a:moveTo>
                    <a:pt x="0" y="1277632"/>
                  </a:moveTo>
                  <a:lnTo>
                    <a:pt x="54000" y="1277632"/>
                  </a:lnTo>
                </a:path>
                <a:path w="3065145" h="1332229">
                  <a:moveTo>
                    <a:pt x="0" y="1277632"/>
                  </a:moveTo>
                  <a:lnTo>
                    <a:pt x="54000" y="1277632"/>
                  </a:lnTo>
                </a:path>
                <a:path w="3065145" h="1332229">
                  <a:moveTo>
                    <a:pt x="0" y="1022032"/>
                  </a:moveTo>
                  <a:lnTo>
                    <a:pt x="54000" y="1022032"/>
                  </a:lnTo>
                </a:path>
                <a:path w="3065145" h="1332229">
                  <a:moveTo>
                    <a:pt x="0" y="1022032"/>
                  </a:moveTo>
                  <a:lnTo>
                    <a:pt x="54000" y="1022032"/>
                  </a:lnTo>
                </a:path>
                <a:path w="3065145" h="1332229">
                  <a:moveTo>
                    <a:pt x="0" y="766800"/>
                  </a:moveTo>
                  <a:lnTo>
                    <a:pt x="54000" y="766800"/>
                  </a:lnTo>
                </a:path>
                <a:path w="3065145" h="1332229">
                  <a:moveTo>
                    <a:pt x="0" y="766800"/>
                  </a:moveTo>
                  <a:lnTo>
                    <a:pt x="54000" y="766800"/>
                  </a:lnTo>
                </a:path>
                <a:path w="3065145" h="1332229">
                  <a:moveTo>
                    <a:pt x="0" y="511200"/>
                  </a:moveTo>
                  <a:lnTo>
                    <a:pt x="54000" y="511200"/>
                  </a:lnTo>
                </a:path>
                <a:path w="3065145" h="1332229">
                  <a:moveTo>
                    <a:pt x="0" y="511200"/>
                  </a:moveTo>
                  <a:lnTo>
                    <a:pt x="54000" y="511200"/>
                  </a:lnTo>
                </a:path>
                <a:path w="3065145" h="1332229">
                  <a:moveTo>
                    <a:pt x="0" y="255600"/>
                  </a:moveTo>
                  <a:lnTo>
                    <a:pt x="54000" y="255600"/>
                  </a:lnTo>
                </a:path>
                <a:path w="3065145" h="1332229">
                  <a:moveTo>
                    <a:pt x="0" y="255600"/>
                  </a:moveTo>
                  <a:lnTo>
                    <a:pt x="54000" y="255600"/>
                  </a:lnTo>
                </a:path>
                <a:path w="3065145" h="1332229">
                  <a:moveTo>
                    <a:pt x="0" y="0"/>
                  </a:moveTo>
                  <a:lnTo>
                    <a:pt x="54000" y="0"/>
                  </a:lnTo>
                </a:path>
                <a:path w="3065145" h="1332229">
                  <a:moveTo>
                    <a:pt x="0" y="0"/>
                  </a:moveTo>
                  <a:lnTo>
                    <a:pt x="54000" y="0"/>
                  </a:lnTo>
                </a:path>
                <a:path w="3065145" h="1332229">
                  <a:moveTo>
                    <a:pt x="54000" y="1277632"/>
                  </a:moveTo>
                  <a:lnTo>
                    <a:pt x="54000" y="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25076" y="30952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636"/>
                  </a:lnTo>
                  <a:lnTo>
                    <a:pt x="90004" y="89636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25076" y="30952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636"/>
                  </a:lnTo>
                  <a:lnTo>
                    <a:pt x="90004" y="89636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161003" y="28396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161003" y="28396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30242" y="263520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830242" y="263520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57677" y="304919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7677" y="304919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90279" y="335051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90279" y="335051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32083" y="24818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332083" y="24818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99126" y="25329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99126" y="25329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26917" y="27374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26917" y="27374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59518" y="3197164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59518" y="3197164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62843" y="30441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62843" y="30441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68244" y="2566089"/>
              <a:ext cx="2675890" cy="741045"/>
            </a:xfrm>
            <a:custGeom>
              <a:avLst/>
              <a:gdLst/>
              <a:ahLst/>
              <a:cxnLst/>
              <a:rect l="l" t="t" r="r" b="b"/>
              <a:pathLst>
                <a:path w="2675890" h="741045">
                  <a:moveTo>
                    <a:pt x="0" y="740879"/>
                  </a:moveTo>
                  <a:lnTo>
                    <a:pt x="2675877" y="0"/>
                  </a:lnTo>
                </a:path>
              </a:pathLst>
            </a:custGeom>
            <a:ln w="35995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822778" y="361322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p:sp>
        <p:nvSpPr>
          <p:cNvPr id="32" name="object 32"/>
          <p:cNvSpPr txBox="1"/>
          <p:nvPr/>
        </p:nvSpPr>
        <p:spPr>
          <a:xfrm>
            <a:off x="9156865" y="361322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90582" y="361322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65019" y="2685862"/>
            <a:ext cx="231140" cy="94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150</a:t>
            </a:r>
            <a:endParaRPr sz="10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spcBef>
                <a:spcPts val="810"/>
              </a:spcBef>
            </a:pPr>
            <a:r>
              <a:rPr sz="1000" spc="-25" dirty="0">
                <a:latin typeface="Arial"/>
                <a:cs typeface="Arial"/>
              </a:rPr>
              <a:t>100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10"/>
              </a:spcBef>
            </a:pPr>
            <a:r>
              <a:rPr sz="1000" spc="-25" dirty="0">
                <a:latin typeface="Arial"/>
                <a:cs typeface="Arial"/>
              </a:rPr>
              <a:t>50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19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65019" y="2174307"/>
            <a:ext cx="2298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250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65019" y="2313981"/>
            <a:ext cx="1423670" cy="29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85">
              <a:lnSpc>
                <a:spcPts val="106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f(x)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9.06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+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47.29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060"/>
              </a:lnSpc>
            </a:pPr>
            <a:r>
              <a:rPr sz="1000" spc="-25" dirty="0">
                <a:latin typeface="Arial"/>
                <a:cs typeface="Arial"/>
              </a:rPr>
              <a:t>200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768865" y="3535949"/>
            <a:ext cx="2194560" cy="46228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710"/>
              </a:spcBef>
              <a:tabLst>
                <a:tab pos="403860" algn="l"/>
                <a:tab pos="704850" algn="l"/>
                <a:tab pos="1039494" algn="l"/>
                <a:tab pos="1374140" algn="l"/>
                <a:tab pos="1708785" algn="l"/>
                <a:tab pos="2042795" algn="l"/>
              </a:tabLst>
            </a:pPr>
            <a:r>
              <a:rPr sz="1000" spc="-50" dirty="0">
                <a:latin typeface="Arial"/>
                <a:cs typeface="Arial"/>
              </a:rPr>
              <a:t>6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8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10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12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14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16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900" dirty="0">
                <a:latin typeface="Arial"/>
                <a:cs typeface="Arial"/>
              </a:rPr>
              <a:t>SGLT1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expression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21711" y="2471428"/>
            <a:ext cx="153670" cy="10420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Arial"/>
                <a:cs typeface="Arial"/>
              </a:rPr>
              <a:t>Blood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glucose</a:t>
            </a:r>
            <a:r>
              <a:rPr sz="900" spc="6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level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9774" y="296844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45701" y="2762177"/>
            <a:ext cx="319405" cy="957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u="sng" spc="-23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  <a:spcBef>
                <a:spcPts val="150"/>
              </a:spcBef>
            </a:pPr>
            <a:r>
              <a:rPr sz="300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38860" y="1451483"/>
            <a:ext cx="6888480" cy="1543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wrong are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parameters?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function:</a:t>
            </a:r>
            <a:endParaRPr sz="2950">
              <a:latin typeface="Arial"/>
              <a:cs typeface="Arial"/>
            </a:endParaRPr>
          </a:p>
          <a:p>
            <a:pPr marR="2067560" algn="ctr">
              <a:lnSpc>
                <a:spcPct val="100000"/>
              </a:lnSpc>
              <a:spcBef>
                <a:spcPts val="640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91459" y="2807897"/>
            <a:ext cx="2771775" cy="957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691005" algn="l"/>
                <a:tab pos="2604770" algn="l"/>
              </a:tabLst>
            </a:pPr>
            <a:r>
              <a:rPr sz="6525" spc="547" baseline="-5747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r>
              <a:rPr sz="6525" spc="-97" baseline="-574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11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110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165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04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60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  <a:p>
            <a:pPr marL="218440">
              <a:lnSpc>
                <a:spcPct val="100000"/>
              </a:lnSpc>
            </a:pPr>
            <a:r>
              <a:rPr sz="1750" i="1" spc="1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24095" y="2943977"/>
            <a:ext cx="142303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25194" algn="l"/>
                <a:tab pos="129667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78275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25" dirty="0"/>
              <a:t> </a:t>
            </a:r>
            <a:r>
              <a:rPr spc="-10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2060" y="1571578"/>
            <a:ext cx="24447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15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232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72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7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6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5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136001" y="2159638"/>
            <a:ext cx="3888104" cy="2016125"/>
            <a:chOff x="8136001" y="2159638"/>
            <a:chExt cx="3888104" cy="2016125"/>
          </a:xfrm>
        </p:grpSpPr>
        <p:sp>
          <p:nvSpPr>
            <p:cNvPr id="8" name="object 8"/>
            <p:cNvSpPr/>
            <p:nvPr/>
          </p:nvSpPr>
          <p:spPr>
            <a:xfrm>
              <a:off x="8136001" y="2159638"/>
              <a:ext cx="3888104" cy="2016125"/>
            </a:xfrm>
            <a:custGeom>
              <a:avLst/>
              <a:gdLst/>
              <a:ahLst/>
              <a:cxnLst/>
              <a:rect l="l" t="t" r="r" b="b"/>
              <a:pathLst>
                <a:path w="3888104" h="2016125">
                  <a:moveTo>
                    <a:pt x="3888003" y="0"/>
                  </a:moveTo>
                  <a:lnTo>
                    <a:pt x="0" y="0"/>
                  </a:lnTo>
                  <a:lnTo>
                    <a:pt x="0" y="2016010"/>
                  </a:lnTo>
                  <a:lnTo>
                    <a:pt x="1944001" y="2016010"/>
                  </a:lnTo>
                  <a:lnTo>
                    <a:pt x="3888003" y="2016010"/>
                  </a:lnTo>
                  <a:lnTo>
                    <a:pt x="3888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14244" y="2271245"/>
              <a:ext cx="3065145" cy="1332230"/>
            </a:xfrm>
            <a:custGeom>
              <a:avLst/>
              <a:gdLst/>
              <a:ahLst/>
              <a:cxnLst/>
              <a:rect l="l" t="t" r="r" b="b"/>
              <a:pathLst>
                <a:path w="3065145" h="1332229">
                  <a:moveTo>
                    <a:pt x="1559153" y="1278001"/>
                  </a:moveTo>
                  <a:lnTo>
                    <a:pt x="54000" y="1278001"/>
                  </a:lnTo>
                  <a:lnTo>
                    <a:pt x="54000" y="355"/>
                  </a:lnTo>
                  <a:lnTo>
                    <a:pt x="3064675" y="355"/>
                  </a:lnTo>
                  <a:lnTo>
                    <a:pt x="3064675" y="1278001"/>
                  </a:lnTo>
                  <a:lnTo>
                    <a:pt x="1559153" y="1278001"/>
                  </a:lnTo>
                  <a:close/>
                </a:path>
                <a:path w="3065145" h="1332229">
                  <a:moveTo>
                    <a:pt x="54000" y="0"/>
                  </a:moveTo>
                  <a:lnTo>
                    <a:pt x="54000" y="1277632"/>
                  </a:lnTo>
                </a:path>
                <a:path w="3065145" h="1332229">
                  <a:moveTo>
                    <a:pt x="388429" y="867956"/>
                  </a:moveTo>
                  <a:lnTo>
                    <a:pt x="388429" y="1277632"/>
                  </a:lnTo>
                </a:path>
                <a:path w="3065145" h="1332229">
                  <a:moveTo>
                    <a:pt x="388429" y="0"/>
                  </a:moveTo>
                  <a:lnTo>
                    <a:pt x="388429" y="777951"/>
                  </a:lnTo>
                </a:path>
                <a:path w="3065145" h="1332229">
                  <a:moveTo>
                    <a:pt x="722871" y="0"/>
                  </a:moveTo>
                  <a:lnTo>
                    <a:pt x="722871" y="1277632"/>
                  </a:lnTo>
                </a:path>
                <a:path w="3065145" h="1332229">
                  <a:moveTo>
                    <a:pt x="1057681" y="556196"/>
                  </a:moveTo>
                  <a:lnTo>
                    <a:pt x="1057681" y="1277632"/>
                  </a:lnTo>
                </a:path>
                <a:path w="3065145" h="1332229">
                  <a:moveTo>
                    <a:pt x="1057681" y="0"/>
                  </a:moveTo>
                  <a:lnTo>
                    <a:pt x="1057681" y="466191"/>
                  </a:lnTo>
                </a:path>
                <a:path w="3065145" h="1332229">
                  <a:moveTo>
                    <a:pt x="1391754" y="658431"/>
                  </a:moveTo>
                  <a:lnTo>
                    <a:pt x="1391754" y="1277632"/>
                  </a:lnTo>
                </a:path>
                <a:path w="3065145" h="1332229">
                  <a:moveTo>
                    <a:pt x="1391754" y="0"/>
                  </a:moveTo>
                  <a:lnTo>
                    <a:pt x="1391754" y="568439"/>
                  </a:lnTo>
                </a:path>
                <a:path w="3065145" h="1332229">
                  <a:moveTo>
                    <a:pt x="1726196" y="0"/>
                  </a:moveTo>
                  <a:lnTo>
                    <a:pt x="1726196" y="1277632"/>
                  </a:lnTo>
                </a:path>
                <a:path w="3065145" h="1332229">
                  <a:moveTo>
                    <a:pt x="2060994" y="453961"/>
                  </a:moveTo>
                  <a:lnTo>
                    <a:pt x="2060994" y="1277632"/>
                  </a:lnTo>
                </a:path>
                <a:path w="3065145" h="1332229">
                  <a:moveTo>
                    <a:pt x="2060994" y="0"/>
                  </a:moveTo>
                  <a:lnTo>
                    <a:pt x="2060994" y="363956"/>
                  </a:lnTo>
                </a:path>
                <a:path w="3065145" h="1332229">
                  <a:moveTo>
                    <a:pt x="2395435" y="0"/>
                  </a:moveTo>
                  <a:lnTo>
                    <a:pt x="2395435" y="1277632"/>
                  </a:lnTo>
                </a:path>
                <a:path w="3065145" h="1332229">
                  <a:moveTo>
                    <a:pt x="2729877" y="351713"/>
                  </a:moveTo>
                  <a:lnTo>
                    <a:pt x="2729877" y="1277632"/>
                  </a:lnTo>
                </a:path>
                <a:path w="3065145" h="1332229">
                  <a:moveTo>
                    <a:pt x="2729877" y="0"/>
                  </a:moveTo>
                  <a:lnTo>
                    <a:pt x="2729877" y="261721"/>
                  </a:lnTo>
                </a:path>
                <a:path w="3065145" h="1332229">
                  <a:moveTo>
                    <a:pt x="3064675" y="0"/>
                  </a:moveTo>
                  <a:lnTo>
                    <a:pt x="3064675" y="1277632"/>
                  </a:lnTo>
                </a:path>
                <a:path w="3065145" h="1332229">
                  <a:moveTo>
                    <a:pt x="3064675" y="1277632"/>
                  </a:moveTo>
                  <a:lnTo>
                    <a:pt x="54000" y="1277632"/>
                  </a:lnTo>
                </a:path>
                <a:path w="3065145" h="1332229">
                  <a:moveTo>
                    <a:pt x="3064675" y="1022032"/>
                  </a:moveTo>
                  <a:lnTo>
                    <a:pt x="54000" y="1022032"/>
                  </a:lnTo>
                </a:path>
                <a:path w="3065145" h="1332229">
                  <a:moveTo>
                    <a:pt x="3064675" y="766800"/>
                  </a:moveTo>
                  <a:lnTo>
                    <a:pt x="54000" y="766800"/>
                  </a:lnTo>
                </a:path>
                <a:path w="3065145" h="1332229">
                  <a:moveTo>
                    <a:pt x="54000" y="511200"/>
                  </a:moveTo>
                  <a:lnTo>
                    <a:pt x="1012672" y="511200"/>
                  </a:lnTo>
                </a:path>
                <a:path w="3065145" h="1332229">
                  <a:moveTo>
                    <a:pt x="1102677" y="511200"/>
                  </a:moveTo>
                  <a:lnTo>
                    <a:pt x="3064675" y="511200"/>
                  </a:lnTo>
                </a:path>
                <a:path w="3065145" h="1332229">
                  <a:moveTo>
                    <a:pt x="54000" y="255600"/>
                  </a:moveTo>
                  <a:lnTo>
                    <a:pt x="2517838" y="255600"/>
                  </a:lnTo>
                </a:path>
                <a:path w="3065145" h="1332229">
                  <a:moveTo>
                    <a:pt x="2607830" y="255600"/>
                  </a:moveTo>
                  <a:lnTo>
                    <a:pt x="3064675" y="255600"/>
                  </a:lnTo>
                </a:path>
                <a:path w="3065145" h="1332229">
                  <a:moveTo>
                    <a:pt x="3064675" y="0"/>
                  </a:moveTo>
                  <a:lnTo>
                    <a:pt x="54000" y="0"/>
                  </a:lnTo>
                </a:path>
                <a:path w="3065145" h="1332229">
                  <a:moveTo>
                    <a:pt x="54000" y="1331633"/>
                  </a:moveTo>
                  <a:lnTo>
                    <a:pt x="54000" y="1277632"/>
                  </a:lnTo>
                </a:path>
                <a:path w="3065145" h="1332229">
                  <a:moveTo>
                    <a:pt x="54000" y="1331633"/>
                  </a:moveTo>
                  <a:lnTo>
                    <a:pt x="54000" y="1277632"/>
                  </a:lnTo>
                </a:path>
                <a:path w="3065145" h="1332229">
                  <a:moveTo>
                    <a:pt x="388429" y="1331633"/>
                  </a:moveTo>
                  <a:lnTo>
                    <a:pt x="388429" y="1277632"/>
                  </a:lnTo>
                </a:path>
                <a:path w="3065145" h="1332229">
                  <a:moveTo>
                    <a:pt x="388429" y="1331633"/>
                  </a:moveTo>
                  <a:lnTo>
                    <a:pt x="388429" y="1277632"/>
                  </a:lnTo>
                </a:path>
                <a:path w="3065145" h="1332229">
                  <a:moveTo>
                    <a:pt x="722871" y="1331633"/>
                  </a:moveTo>
                  <a:lnTo>
                    <a:pt x="722871" y="1277632"/>
                  </a:lnTo>
                </a:path>
                <a:path w="3065145" h="1332229">
                  <a:moveTo>
                    <a:pt x="722871" y="1331633"/>
                  </a:moveTo>
                  <a:lnTo>
                    <a:pt x="722871" y="1277632"/>
                  </a:lnTo>
                </a:path>
                <a:path w="3065145" h="1332229">
                  <a:moveTo>
                    <a:pt x="1057681" y="1331633"/>
                  </a:moveTo>
                  <a:lnTo>
                    <a:pt x="1057681" y="1277632"/>
                  </a:lnTo>
                </a:path>
                <a:path w="3065145" h="1332229">
                  <a:moveTo>
                    <a:pt x="1057681" y="1331633"/>
                  </a:moveTo>
                  <a:lnTo>
                    <a:pt x="1057681" y="1277632"/>
                  </a:lnTo>
                </a:path>
                <a:path w="3065145" h="1332229">
                  <a:moveTo>
                    <a:pt x="1391754" y="1331633"/>
                  </a:moveTo>
                  <a:lnTo>
                    <a:pt x="1391754" y="1277632"/>
                  </a:lnTo>
                </a:path>
                <a:path w="3065145" h="1332229">
                  <a:moveTo>
                    <a:pt x="1391754" y="1331633"/>
                  </a:moveTo>
                  <a:lnTo>
                    <a:pt x="1391754" y="1277632"/>
                  </a:lnTo>
                </a:path>
                <a:path w="3065145" h="1332229">
                  <a:moveTo>
                    <a:pt x="1726196" y="1331633"/>
                  </a:moveTo>
                  <a:lnTo>
                    <a:pt x="1726196" y="1277632"/>
                  </a:lnTo>
                </a:path>
                <a:path w="3065145" h="1332229">
                  <a:moveTo>
                    <a:pt x="1726196" y="1331633"/>
                  </a:moveTo>
                  <a:lnTo>
                    <a:pt x="1726196" y="1277632"/>
                  </a:lnTo>
                </a:path>
                <a:path w="3065145" h="1332229">
                  <a:moveTo>
                    <a:pt x="2060994" y="1331633"/>
                  </a:moveTo>
                  <a:lnTo>
                    <a:pt x="2060994" y="1277632"/>
                  </a:lnTo>
                </a:path>
                <a:path w="3065145" h="1332229">
                  <a:moveTo>
                    <a:pt x="2060994" y="1331633"/>
                  </a:moveTo>
                  <a:lnTo>
                    <a:pt x="2060994" y="1277632"/>
                  </a:lnTo>
                </a:path>
                <a:path w="3065145" h="1332229">
                  <a:moveTo>
                    <a:pt x="2395435" y="1331633"/>
                  </a:moveTo>
                  <a:lnTo>
                    <a:pt x="2395435" y="1277632"/>
                  </a:lnTo>
                </a:path>
                <a:path w="3065145" h="1332229">
                  <a:moveTo>
                    <a:pt x="2395435" y="1331633"/>
                  </a:moveTo>
                  <a:lnTo>
                    <a:pt x="2395435" y="1277632"/>
                  </a:lnTo>
                </a:path>
                <a:path w="3065145" h="1332229">
                  <a:moveTo>
                    <a:pt x="2729877" y="1331633"/>
                  </a:moveTo>
                  <a:lnTo>
                    <a:pt x="2729877" y="1277632"/>
                  </a:lnTo>
                </a:path>
                <a:path w="3065145" h="1332229">
                  <a:moveTo>
                    <a:pt x="2729877" y="1331633"/>
                  </a:moveTo>
                  <a:lnTo>
                    <a:pt x="2729877" y="1277632"/>
                  </a:lnTo>
                </a:path>
                <a:path w="3065145" h="1332229">
                  <a:moveTo>
                    <a:pt x="3064675" y="1331633"/>
                  </a:moveTo>
                  <a:lnTo>
                    <a:pt x="3064675" y="1277632"/>
                  </a:lnTo>
                </a:path>
                <a:path w="3065145" h="1332229">
                  <a:moveTo>
                    <a:pt x="3064675" y="1331633"/>
                  </a:moveTo>
                  <a:lnTo>
                    <a:pt x="3064675" y="1277632"/>
                  </a:lnTo>
                </a:path>
                <a:path w="3065145" h="1332229">
                  <a:moveTo>
                    <a:pt x="54000" y="1277632"/>
                  </a:moveTo>
                  <a:lnTo>
                    <a:pt x="3064675" y="1277632"/>
                  </a:lnTo>
                </a:path>
                <a:path w="3065145" h="1332229">
                  <a:moveTo>
                    <a:pt x="0" y="1277632"/>
                  </a:moveTo>
                  <a:lnTo>
                    <a:pt x="54000" y="1277632"/>
                  </a:lnTo>
                </a:path>
                <a:path w="3065145" h="1332229">
                  <a:moveTo>
                    <a:pt x="0" y="1277632"/>
                  </a:moveTo>
                  <a:lnTo>
                    <a:pt x="54000" y="1277632"/>
                  </a:lnTo>
                </a:path>
                <a:path w="3065145" h="1332229">
                  <a:moveTo>
                    <a:pt x="0" y="1022032"/>
                  </a:moveTo>
                  <a:lnTo>
                    <a:pt x="54000" y="1022032"/>
                  </a:lnTo>
                </a:path>
                <a:path w="3065145" h="1332229">
                  <a:moveTo>
                    <a:pt x="0" y="1022032"/>
                  </a:moveTo>
                  <a:lnTo>
                    <a:pt x="54000" y="1022032"/>
                  </a:lnTo>
                </a:path>
                <a:path w="3065145" h="1332229">
                  <a:moveTo>
                    <a:pt x="0" y="766800"/>
                  </a:moveTo>
                  <a:lnTo>
                    <a:pt x="54000" y="766800"/>
                  </a:lnTo>
                </a:path>
                <a:path w="3065145" h="1332229">
                  <a:moveTo>
                    <a:pt x="0" y="766800"/>
                  </a:moveTo>
                  <a:lnTo>
                    <a:pt x="54000" y="766800"/>
                  </a:lnTo>
                </a:path>
                <a:path w="3065145" h="1332229">
                  <a:moveTo>
                    <a:pt x="0" y="511200"/>
                  </a:moveTo>
                  <a:lnTo>
                    <a:pt x="54000" y="511200"/>
                  </a:lnTo>
                </a:path>
                <a:path w="3065145" h="1332229">
                  <a:moveTo>
                    <a:pt x="0" y="511200"/>
                  </a:moveTo>
                  <a:lnTo>
                    <a:pt x="54000" y="511200"/>
                  </a:lnTo>
                </a:path>
                <a:path w="3065145" h="1332229">
                  <a:moveTo>
                    <a:pt x="0" y="255600"/>
                  </a:moveTo>
                  <a:lnTo>
                    <a:pt x="54000" y="255600"/>
                  </a:lnTo>
                </a:path>
                <a:path w="3065145" h="1332229">
                  <a:moveTo>
                    <a:pt x="0" y="255600"/>
                  </a:moveTo>
                  <a:lnTo>
                    <a:pt x="54000" y="255600"/>
                  </a:lnTo>
                </a:path>
                <a:path w="3065145" h="1332229">
                  <a:moveTo>
                    <a:pt x="0" y="0"/>
                  </a:moveTo>
                  <a:lnTo>
                    <a:pt x="54000" y="0"/>
                  </a:lnTo>
                </a:path>
                <a:path w="3065145" h="1332229">
                  <a:moveTo>
                    <a:pt x="0" y="0"/>
                  </a:moveTo>
                  <a:lnTo>
                    <a:pt x="54000" y="0"/>
                  </a:lnTo>
                </a:path>
                <a:path w="3065145" h="1332229">
                  <a:moveTo>
                    <a:pt x="54000" y="1277632"/>
                  </a:moveTo>
                  <a:lnTo>
                    <a:pt x="54000" y="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25076" y="30952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636"/>
                  </a:lnTo>
                  <a:lnTo>
                    <a:pt x="90004" y="89636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25076" y="30952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636"/>
                  </a:lnTo>
                  <a:lnTo>
                    <a:pt x="90004" y="89636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161003" y="28396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161003" y="28396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30242" y="263520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830242" y="263520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57677" y="304919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7677" y="304919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90279" y="335051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90279" y="335051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32083" y="24818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332083" y="24818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99126" y="25329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99126" y="25329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26917" y="27374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26917" y="27374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59518" y="3197164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59518" y="3197164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62843" y="30441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62843" y="30441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68244" y="2566089"/>
              <a:ext cx="2675890" cy="741045"/>
            </a:xfrm>
            <a:custGeom>
              <a:avLst/>
              <a:gdLst/>
              <a:ahLst/>
              <a:cxnLst/>
              <a:rect l="l" t="t" r="r" b="b"/>
              <a:pathLst>
                <a:path w="2675890" h="741045">
                  <a:moveTo>
                    <a:pt x="0" y="740879"/>
                  </a:moveTo>
                  <a:lnTo>
                    <a:pt x="2675877" y="0"/>
                  </a:lnTo>
                </a:path>
              </a:pathLst>
            </a:custGeom>
            <a:ln w="35995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822778" y="361322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  <p:sp>
        <p:nvSpPr>
          <p:cNvPr id="32" name="object 32"/>
          <p:cNvSpPr txBox="1"/>
          <p:nvPr/>
        </p:nvSpPr>
        <p:spPr>
          <a:xfrm>
            <a:off x="9156865" y="361322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90582" y="361322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65019" y="2685862"/>
            <a:ext cx="231140" cy="94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150</a:t>
            </a:r>
            <a:endParaRPr sz="10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spcBef>
                <a:spcPts val="810"/>
              </a:spcBef>
            </a:pPr>
            <a:r>
              <a:rPr sz="1000" spc="-25" dirty="0">
                <a:latin typeface="Arial"/>
                <a:cs typeface="Arial"/>
              </a:rPr>
              <a:t>100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10"/>
              </a:spcBef>
            </a:pPr>
            <a:r>
              <a:rPr sz="1000" spc="-25" dirty="0">
                <a:latin typeface="Arial"/>
                <a:cs typeface="Arial"/>
              </a:rPr>
              <a:t>50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19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65019" y="2174307"/>
            <a:ext cx="2298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250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65019" y="2313981"/>
            <a:ext cx="1423670" cy="29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85">
              <a:lnSpc>
                <a:spcPts val="106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f(x)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9.06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+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47.29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060"/>
              </a:lnSpc>
            </a:pPr>
            <a:r>
              <a:rPr sz="1000" spc="-25" dirty="0">
                <a:latin typeface="Arial"/>
                <a:cs typeface="Arial"/>
              </a:rPr>
              <a:t>200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768865" y="3535949"/>
            <a:ext cx="2194560" cy="46228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710"/>
              </a:spcBef>
              <a:tabLst>
                <a:tab pos="403860" algn="l"/>
                <a:tab pos="704850" algn="l"/>
                <a:tab pos="1039494" algn="l"/>
                <a:tab pos="1374140" algn="l"/>
                <a:tab pos="1708785" algn="l"/>
                <a:tab pos="2042795" algn="l"/>
              </a:tabLst>
            </a:pPr>
            <a:r>
              <a:rPr sz="1000" spc="-50" dirty="0">
                <a:latin typeface="Arial"/>
                <a:cs typeface="Arial"/>
              </a:rPr>
              <a:t>6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8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10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12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14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16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900" dirty="0">
                <a:latin typeface="Arial"/>
                <a:cs typeface="Arial"/>
              </a:rPr>
              <a:t>SGLT1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expression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21711" y="2471428"/>
            <a:ext cx="153670" cy="10420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Arial"/>
                <a:cs typeface="Arial"/>
              </a:rPr>
              <a:t>Blood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glucose</a:t>
            </a:r>
            <a:r>
              <a:rPr sz="900" spc="6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level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9774" y="296844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45701" y="2762177"/>
            <a:ext cx="319405" cy="957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u="sng" spc="-23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  <a:spcBef>
                <a:spcPts val="150"/>
              </a:spcBef>
            </a:pPr>
            <a:r>
              <a:rPr sz="300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97224" y="3467420"/>
            <a:ext cx="8890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i="1" spc="1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8860" y="1451483"/>
            <a:ext cx="6888480" cy="1543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wrong are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parameters?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function:</a:t>
            </a:r>
            <a:endParaRPr sz="2950">
              <a:latin typeface="Arial"/>
              <a:cs typeface="Arial"/>
            </a:endParaRPr>
          </a:p>
          <a:p>
            <a:pPr marR="2067560" algn="ctr">
              <a:lnSpc>
                <a:spcPct val="100000"/>
              </a:lnSpc>
              <a:spcBef>
                <a:spcPts val="640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91459" y="2807897"/>
            <a:ext cx="2771775" cy="690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691005" algn="l"/>
                <a:tab pos="2604770" algn="l"/>
              </a:tabLst>
            </a:pPr>
            <a:r>
              <a:rPr sz="6525" spc="547" baseline="-5747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r>
              <a:rPr sz="6525" spc="-97" baseline="-574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11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110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165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04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60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24095" y="2943977"/>
            <a:ext cx="142303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25194" algn="l"/>
                <a:tab pos="129667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89774" y="4083734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3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9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46057" y="3878532"/>
            <a:ext cx="575945" cy="957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750" marR="5080" indent="-19685">
              <a:lnSpc>
                <a:spcPts val="3750"/>
              </a:lnSpc>
              <a:spcBef>
                <a:spcPts val="4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4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45459" y="3811578"/>
            <a:ext cx="464184" cy="10706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525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60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  <a:p>
            <a:pPr marL="3175" algn="ctr">
              <a:lnSpc>
                <a:spcPts val="1880"/>
              </a:lnSpc>
            </a:pPr>
            <a:r>
              <a:rPr sz="1750" i="1" spc="1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96613" y="4097061"/>
            <a:ext cx="3683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29264" y="4317648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84217" y="3906612"/>
            <a:ext cx="181673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4500" spc="172" baseline="-27777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4500" i="1" spc="172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1750" spc="114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114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14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172" baseline="-27777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4500" spc="-262" baseline="-2777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4500" i="1" spc="-15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1750" spc="-1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1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-15" baseline="-27777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spc="-1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78275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25" dirty="0"/>
              <a:t> </a:t>
            </a:r>
            <a:r>
              <a:rPr spc="-10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2060" y="1571578"/>
            <a:ext cx="24447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15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232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72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7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6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5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136001" y="2159638"/>
            <a:ext cx="3888104" cy="2016125"/>
            <a:chOff x="8136001" y="2159638"/>
            <a:chExt cx="3888104" cy="2016125"/>
          </a:xfrm>
        </p:grpSpPr>
        <p:sp>
          <p:nvSpPr>
            <p:cNvPr id="8" name="object 8"/>
            <p:cNvSpPr/>
            <p:nvPr/>
          </p:nvSpPr>
          <p:spPr>
            <a:xfrm>
              <a:off x="8136001" y="2159638"/>
              <a:ext cx="3888104" cy="2016125"/>
            </a:xfrm>
            <a:custGeom>
              <a:avLst/>
              <a:gdLst/>
              <a:ahLst/>
              <a:cxnLst/>
              <a:rect l="l" t="t" r="r" b="b"/>
              <a:pathLst>
                <a:path w="3888104" h="2016125">
                  <a:moveTo>
                    <a:pt x="3888003" y="0"/>
                  </a:moveTo>
                  <a:lnTo>
                    <a:pt x="0" y="0"/>
                  </a:lnTo>
                  <a:lnTo>
                    <a:pt x="0" y="2016010"/>
                  </a:lnTo>
                  <a:lnTo>
                    <a:pt x="1944001" y="2016010"/>
                  </a:lnTo>
                  <a:lnTo>
                    <a:pt x="3888003" y="2016010"/>
                  </a:lnTo>
                  <a:lnTo>
                    <a:pt x="3888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14244" y="2271245"/>
              <a:ext cx="3065145" cy="1332230"/>
            </a:xfrm>
            <a:custGeom>
              <a:avLst/>
              <a:gdLst/>
              <a:ahLst/>
              <a:cxnLst/>
              <a:rect l="l" t="t" r="r" b="b"/>
              <a:pathLst>
                <a:path w="3065145" h="1332229">
                  <a:moveTo>
                    <a:pt x="1559153" y="1278001"/>
                  </a:moveTo>
                  <a:lnTo>
                    <a:pt x="54000" y="1278001"/>
                  </a:lnTo>
                  <a:lnTo>
                    <a:pt x="54000" y="355"/>
                  </a:lnTo>
                  <a:lnTo>
                    <a:pt x="3064675" y="355"/>
                  </a:lnTo>
                  <a:lnTo>
                    <a:pt x="3064675" y="1278001"/>
                  </a:lnTo>
                  <a:lnTo>
                    <a:pt x="1559153" y="1278001"/>
                  </a:lnTo>
                  <a:close/>
                </a:path>
                <a:path w="3065145" h="1332229">
                  <a:moveTo>
                    <a:pt x="54000" y="0"/>
                  </a:moveTo>
                  <a:lnTo>
                    <a:pt x="54000" y="1277632"/>
                  </a:lnTo>
                </a:path>
                <a:path w="3065145" h="1332229">
                  <a:moveTo>
                    <a:pt x="388429" y="867956"/>
                  </a:moveTo>
                  <a:lnTo>
                    <a:pt x="388429" y="1277632"/>
                  </a:lnTo>
                </a:path>
                <a:path w="3065145" h="1332229">
                  <a:moveTo>
                    <a:pt x="388429" y="0"/>
                  </a:moveTo>
                  <a:lnTo>
                    <a:pt x="388429" y="777951"/>
                  </a:lnTo>
                </a:path>
                <a:path w="3065145" h="1332229">
                  <a:moveTo>
                    <a:pt x="722871" y="0"/>
                  </a:moveTo>
                  <a:lnTo>
                    <a:pt x="722871" y="1277632"/>
                  </a:lnTo>
                </a:path>
                <a:path w="3065145" h="1332229">
                  <a:moveTo>
                    <a:pt x="1057681" y="556196"/>
                  </a:moveTo>
                  <a:lnTo>
                    <a:pt x="1057681" y="1277632"/>
                  </a:lnTo>
                </a:path>
                <a:path w="3065145" h="1332229">
                  <a:moveTo>
                    <a:pt x="1057681" y="0"/>
                  </a:moveTo>
                  <a:lnTo>
                    <a:pt x="1057681" y="466191"/>
                  </a:lnTo>
                </a:path>
                <a:path w="3065145" h="1332229">
                  <a:moveTo>
                    <a:pt x="1391754" y="658431"/>
                  </a:moveTo>
                  <a:lnTo>
                    <a:pt x="1391754" y="1277632"/>
                  </a:lnTo>
                </a:path>
                <a:path w="3065145" h="1332229">
                  <a:moveTo>
                    <a:pt x="1391754" y="0"/>
                  </a:moveTo>
                  <a:lnTo>
                    <a:pt x="1391754" y="568439"/>
                  </a:lnTo>
                </a:path>
                <a:path w="3065145" h="1332229">
                  <a:moveTo>
                    <a:pt x="1726196" y="0"/>
                  </a:moveTo>
                  <a:lnTo>
                    <a:pt x="1726196" y="1277632"/>
                  </a:lnTo>
                </a:path>
                <a:path w="3065145" h="1332229">
                  <a:moveTo>
                    <a:pt x="2060994" y="453961"/>
                  </a:moveTo>
                  <a:lnTo>
                    <a:pt x="2060994" y="1277632"/>
                  </a:lnTo>
                </a:path>
                <a:path w="3065145" h="1332229">
                  <a:moveTo>
                    <a:pt x="2060994" y="0"/>
                  </a:moveTo>
                  <a:lnTo>
                    <a:pt x="2060994" y="363956"/>
                  </a:lnTo>
                </a:path>
                <a:path w="3065145" h="1332229">
                  <a:moveTo>
                    <a:pt x="2395435" y="0"/>
                  </a:moveTo>
                  <a:lnTo>
                    <a:pt x="2395435" y="1277632"/>
                  </a:lnTo>
                </a:path>
                <a:path w="3065145" h="1332229">
                  <a:moveTo>
                    <a:pt x="2729877" y="351713"/>
                  </a:moveTo>
                  <a:lnTo>
                    <a:pt x="2729877" y="1277632"/>
                  </a:lnTo>
                </a:path>
                <a:path w="3065145" h="1332229">
                  <a:moveTo>
                    <a:pt x="2729877" y="0"/>
                  </a:moveTo>
                  <a:lnTo>
                    <a:pt x="2729877" y="261721"/>
                  </a:lnTo>
                </a:path>
                <a:path w="3065145" h="1332229">
                  <a:moveTo>
                    <a:pt x="3064675" y="0"/>
                  </a:moveTo>
                  <a:lnTo>
                    <a:pt x="3064675" y="1277632"/>
                  </a:lnTo>
                </a:path>
                <a:path w="3065145" h="1332229">
                  <a:moveTo>
                    <a:pt x="3064675" y="1277632"/>
                  </a:moveTo>
                  <a:lnTo>
                    <a:pt x="54000" y="1277632"/>
                  </a:lnTo>
                </a:path>
                <a:path w="3065145" h="1332229">
                  <a:moveTo>
                    <a:pt x="3064675" y="1022032"/>
                  </a:moveTo>
                  <a:lnTo>
                    <a:pt x="54000" y="1022032"/>
                  </a:lnTo>
                </a:path>
                <a:path w="3065145" h="1332229">
                  <a:moveTo>
                    <a:pt x="3064675" y="766800"/>
                  </a:moveTo>
                  <a:lnTo>
                    <a:pt x="54000" y="766800"/>
                  </a:lnTo>
                </a:path>
                <a:path w="3065145" h="1332229">
                  <a:moveTo>
                    <a:pt x="54000" y="511200"/>
                  </a:moveTo>
                  <a:lnTo>
                    <a:pt x="1012672" y="511200"/>
                  </a:lnTo>
                </a:path>
                <a:path w="3065145" h="1332229">
                  <a:moveTo>
                    <a:pt x="1102677" y="511200"/>
                  </a:moveTo>
                  <a:lnTo>
                    <a:pt x="3064675" y="511200"/>
                  </a:lnTo>
                </a:path>
                <a:path w="3065145" h="1332229">
                  <a:moveTo>
                    <a:pt x="54000" y="255600"/>
                  </a:moveTo>
                  <a:lnTo>
                    <a:pt x="2517838" y="255600"/>
                  </a:lnTo>
                </a:path>
                <a:path w="3065145" h="1332229">
                  <a:moveTo>
                    <a:pt x="2607830" y="255600"/>
                  </a:moveTo>
                  <a:lnTo>
                    <a:pt x="3064675" y="255600"/>
                  </a:lnTo>
                </a:path>
                <a:path w="3065145" h="1332229">
                  <a:moveTo>
                    <a:pt x="3064675" y="0"/>
                  </a:moveTo>
                  <a:lnTo>
                    <a:pt x="54000" y="0"/>
                  </a:lnTo>
                </a:path>
                <a:path w="3065145" h="1332229">
                  <a:moveTo>
                    <a:pt x="54000" y="1331633"/>
                  </a:moveTo>
                  <a:lnTo>
                    <a:pt x="54000" y="1277632"/>
                  </a:lnTo>
                </a:path>
                <a:path w="3065145" h="1332229">
                  <a:moveTo>
                    <a:pt x="54000" y="1331633"/>
                  </a:moveTo>
                  <a:lnTo>
                    <a:pt x="54000" y="1277632"/>
                  </a:lnTo>
                </a:path>
                <a:path w="3065145" h="1332229">
                  <a:moveTo>
                    <a:pt x="388429" y="1331633"/>
                  </a:moveTo>
                  <a:lnTo>
                    <a:pt x="388429" y="1277632"/>
                  </a:lnTo>
                </a:path>
                <a:path w="3065145" h="1332229">
                  <a:moveTo>
                    <a:pt x="388429" y="1331633"/>
                  </a:moveTo>
                  <a:lnTo>
                    <a:pt x="388429" y="1277632"/>
                  </a:lnTo>
                </a:path>
                <a:path w="3065145" h="1332229">
                  <a:moveTo>
                    <a:pt x="722871" y="1331633"/>
                  </a:moveTo>
                  <a:lnTo>
                    <a:pt x="722871" y="1277632"/>
                  </a:lnTo>
                </a:path>
                <a:path w="3065145" h="1332229">
                  <a:moveTo>
                    <a:pt x="722871" y="1331633"/>
                  </a:moveTo>
                  <a:lnTo>
                    <a:pt x="722871" y="1277632"/>
                  </a:lnTo>
                </a:path>
                <a:path w="3065145" h="1332229">
                  <a:moveTo>
                    <a:pt x="1057681" y="1331633"/>
                  </a:moveTo>
                  <a:lnTo>
                    <a:pt x="1057681" y="1277632"/>
                  </a:lnTo>
                </a:path>
                <a:path w="3065145" h="1332229">
                  <a:moveTo>
                    <a:pt x="1057681" y="1331633"/>
                  </a:moveTo>
                  <a:lnTo>
                    <a:pt x="1057681" y="1277632"/>
                  </a:lnTo>
                </a:path>
                <a:path w="3065145" h="1332229">
                  <a:moveTo>
                    <a:pt x="1391754" y="1331633"/>
                  </a:moveTo>
                  <a:lnTo>
                    <a:pt x="1391754" y="1277632"/>
                  </a:lnTo>
                </a:path>
                <a:path w="3065145" h="1332229">
                  <a:moveTo>
                    <a:pt x="1391754" y="1331633"/>
                  </a:moveTo>
                  <a:lnTo>
                    <a:pt x="1391754" y="1277632"/>
                  </a:lnTo>
                </a:path>
                <a:path w="3065145" h="1332229">
                  <a:moveTo>
                    <a:pt x="1726196" y="1331633"/>
                  </a:moveTo>
                  <a:lnTo>
                    <a:pt x="1726196" y="1277632"/>
                  </a:lnTo>
                </a:path>
                <a:path w="3065145" h="1332229">
                  <a:moveTo>
                    <a:pt x="1726196" y="1331633"/>
                  </a:moveTo>
                  <a:lnTo>
                    <a:pt x="1726196" y="1277632"/>
                  </a:lnTo>
                </a:path>
                <a:path w="3065145" h="1332229">
                  <a:moveTo>
                    <a:pt x="2060994" y="1331633"/>
                  </a:moveTo>
                  <a:lnTo>
                    <a:pt x="2060994" y="1277632"/>
                  </a:lnTo>
                </a:path>
                <a:path w="3065145" h="1332229">
                  <a:moveTo>
                    <a:pt x="2060994" y="1331633"/>
                  </a:moveTo>
                  <a:lnTo>
                    <a:pt x="2060994" y="1277632"/>
                  </a:lnTo>
                </a:path>
                <a:path w="3065145" h="1332229">
                  <a:moveTo>
                    <a:pt x="2395435" y="1331633"/>
                  </a:moveTo>
                  <a:lnTo>
                    <a:pt x="2395435" y="1277632"/>
                  </a:lnTo>
                </a:path>
                <a:path w="3065145" h="1332229">
                  <a:moveTo>
                    <a:pt x="2395435" y="1331633"/>
                  </a:moveTo>
                  <a:lnTo>
                    <a:pt x="2395435" y="1277632"/>
                  </a:lnTo>
                </a:path>
                <a:path w="3065145" h="1332229">
                  <a:moveTo>
                    <a:pt x="2729877" y="1331633"/>
                  </a:moveTo>
                  <a:lnTo>
                    <a:pt x="2729877" y="1277632"/>
                  </a:lnTo>
                </a:path>
                <a:path w="3065145" h="1332229">
                  <a:moveTo>
                    <a:pt x="2729877" y="1331633"/>
                  </a:moveTo>
                  <a:lnTo>
                    <a:pt x="2729877" y="1277632"/>
                  </a:lnTo>
                </a:path>
                <a:path w="3065145" h="1332229">
                  <a:moveTo>
                    <a:pt x="3064675" y="1331633"/>
                  </a:moveTo>
                  <a:lnTo>
                    <a:pt x="3064675" y="1277632"/>
                  </a:lnTo>
                </a:path>
                <a:path w="3065145" h="1332229">
                  <a:moveTo>
                    <a:pt x="3064675" y="1331633"/>
                  </a:moveTo>
                  <a:lnTo>
                    <a:pt x="3064675" y="1277632"/>
                  </a:lnTo>
                </a:path>
                <a:path w="3065145" h="1332229">
                  <a:moveTo>
                    <a:pt x="54000" y="1277632"/>
                  </a:moveTo>
                  <a:lnTo>
                    <a:pt x="3064675" y="1277632"/>
                  </a:lnTo>
                </a:path>
                <a:path w="3065145" h="1332229">
                  <a:moveTo>
                    <a:pt x="0" y="1277632"/>
                  </a:moveTo>
                  <a:lnTo>
                    <a:pt x="54000" y="1277632"/>
                  </a:lnTo>
                </a:path>
                <a:path w="3065145" h="1332229">
                  <a:moveTo>
                    <a:pt x="0" y="1277632"/>
                  </a:moveTo>
                  <a:lnTo>
                    <a:pt x="54000" y="1277632"/>
                  </a:lnTo>
                </a:path>
                <a:path w="3065145" h="1332229">
                  <a:moveTo>
                    <a:pt x="0" y="1022032"/>
                  </a:moveTo>
                  <a:lnTo>
                    <a:pt x="54000" y="1022032"/>
                  </a:lnTo>
                </a:path>
                <a:path w="3065145" h="1332229">
                  <a:moveTo>
                    <a:pt x="0" y="1022032"/>
                  </a:moveTo>
                  <a:lnTo>
                    <a:pt x="54000" y="1022032"/>
                  </a:lnTo>
                </a:path>
                <a:path w="3065145" h="1332229">
                  <a:moveTo>
                    <a:pt x="0" y="766800"/>
                  </a:moveTo>
                  <a:lnTo>
                    <a:pt x="54000" y="766800"/>
                  </a:lnTo>
                </a:path>
                <a:path w="3065145" h="1332229">
                  <a:moveTo>
                    <a:pt x="0" y="766800"/>
                  </a:moveTo>
                  <a:lnTo>
                    <a:pt x="54000" y="766800"/>
                  </a:lnTo>
                </a:path>
                <a:path w="3065145" h="1332229">
                  <a:moveTo>
                    <a:pt x="0" y="511200"/>
                  </a:moveTo>
                  <a:lnTo>
                    <a:pt x="54000" y="511200"/>
                  </a:lnTo>
                </a:path>
                <a:path w="3065145" h="1332229">
                  <a:moveTo>
                    <a:pt x="0" y="511200"/>
                  </a:moveTo>
                  <a:lnTo>
                    <a:pt x="54000" y="511200"/>
                  </a:lnTo>
                </a:path>
                <a:path w="3065145" h="1332229">
                  <a:moveTo>
                    <a:pt x="0" y="255600"/>
                  </a:moveTo>
                  <a:lnTo>
                    <a:pt x="54000" y="255600"/>
                  </a:lnTo>
                </a:path>
                <a:path w="3065145" h="1332229">
                  <a:moveTo>
                    <a:pt x="0" y="255600"/>
                  </a:moveTo>
                  <a:lnTo>
                    <a:pt x="54000" y="255600"/>
                  </a:lnTo>
                </a:path>
                <a:path w="3065145" h="1332229">
                  <a:moveTo>
                    <a:pt x="0" y="0"/>
                  </a:moveTo>
                  <a:lnTo>
                    <a:pt x="54000" y="0"/>
                  </a:lnTo>
                </a:path>
                <a:path w="3065145" h="1332229">
                  <a:moveTo>
                    <a:pt x="0" y="0"/>
                  </a:moveTo>
                  <a:lnTo>
                    <a:pt x="54000" y="0"/>
                  </a:lnTo>
                </a:path>
                <a:path w="3065145" h="1332229">
                  <a:moveTo>
                    <a:pt x="54000" y="1277632"/>
                  </a:moveTo>
                  <a:lnTo>
                    <a:pt x="54000" y="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25076" y="30952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636"/>
                  </a:lnTo>
                  <a:lnTo>
                    <a:pt x="90004" y="89636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25076" y="30952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636"/>
                  </a:lnTo>
                  <a:lnTo>
                    <a:pt x="90004" y="89636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161003" y="28396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161003" y="283968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30242" y="263520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830242" y="263520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57677" y="304919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7677" y="304919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90279" y="335051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90279" y="335051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32083" y="24818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332083" y="24818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99126" y="25329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99126" y="25329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26917" y="27374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26917" y="273743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59518" y="3197164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59518" y="3197164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62843" y="30441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62843" y="304416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68244" y="2566089"/>
              <a:ext cx="2675890" cy="741045"/>
            </a:xfrm>
            <a:custGeom>
              <a:avLst/>
              <a:gdLst/>
              <a:ahLst/>
              <a:cxnLst/>
              <a:rect l="l" t="t" r="r" b="b"/>
              <a:pathLst>
                <a:path w="2675890" h="741045">
                  <a:moveTo>
                    <a:pt x="0" y="740879"/>
                  </a:moveTo>
                  <a:lnTo>
                    <a:pt x="2675877" y="0"/>
                  </a:lnTo>
                </a:path>
              </a:pathLst>
            </a:custGeom>
            <a:ln w="35995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822778" y="361322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sp>
        <p:nvSpPr>
          <p:cNvPr id="32" name="object 32"/>
          <p:cNvSpPr txBox="1"/>
          <p:nvPr/>
        </p:nvSpPr>
        <p:spPr>
          <a:xfrm>
            <a:off x="9156865" y="361322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90582" y="361322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65019" y="2685862"/>
            <a:ext cx="231140" cy="94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150</a:t>
            </a:r>
            <a:endParaRPr sz="10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spcBef>
                <a:spcPts val="810"/>
              </a:spcBef>
            </a:pPr>
            <a:r>
              <a:rPr sz="1000" spc="-25" dirty="0">
                <a:latin typeface="Arial"/>
                <a:cs typeface="Arial"/>
              </a:rPr>
              <a:t>100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10"/>
              </a:spcBef>
            </a:pPr>
            <a:r>
              <a:rPr sz="1000" spc="-25" dirty="0">
                <a:latin typeface="Arial"/>
                <a:cs typeface="Arial"/>
              </a:rPr>
              <a:t>50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19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65019" y="2174307"/>
            <a:ext cx="2298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250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65019" y="2313981"/>
            <a:ext cx="1423670" cy="29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85">
              <a:lnSpc>
                <a:spcPts val="106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f(x)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9.06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+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47.29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060"/>
              </a:lnSpc>
            </a:pPr>
            <a:r>
              <a:rPr sz="1000" spc="-25" dirty="0">
                <a:latin typeface="Arial"/>
                <a:cs typeface="Arial"/>
              </a:rPr>
              <a:t>200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768865" y="3535949"/>
            <a:ext cx="2194560" cy="46228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710"/>
              </a:spcBef>
              <a:tabLst>
                <a:tab pos="403860" algn="l"/>
                <a:tab pos="704850" algn="l"/>
                <a:tab pos="1039494" algn="l"/>
                <a:tab pos="1374140" algn="l"/>
                <a:tab pos="1708785" algn="l"/>
                <a:tab pos="2042795" algn="l"/>
              </a:tabLst>
            </a:pPr>
            <a:r>
              <a:rPr sz="1000" spc="-50" dirty="0">
                <a:latin typeface="Arial"/>
                <a:cs typeface="Arial"/>
              </a:rPr>
              <a:t>6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8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10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12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14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16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900" dirty="0">
                <a:latin typeface="Arial"/>
                <a:cs typeface="Arial"/>
              </a:rPr>
              <a:t>SGLT1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expression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21711" y="2471428"/>
            <a:ext cx="153670" cy="10420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Arial"/>
                <a:cs typeface="Arial"/>
              </a:rPr>
              <a:t>Blood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glucose</a:t>
            </a:r>
            <a:r>
              <a:rPr sz="900" spc="6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level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9774" y="296844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45701" y="2762177"/>
            <a:ext cx="319405" cy="957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u="sng" spc="-23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  <a:spcBef>
                <a:spcPts val="150"/>
              </a:spcBef>
            </a:pPr>
            <a:r>
              <a:rPr sz="300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97224" y="3467420"/>
            <a:ext cx="8890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i="1" spc="1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8860" y="1451483"/>
            <a:ext cx="6888480" cy="1543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wrong are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parameters?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function:</a:t>
            </a:r>
            <a:endParaRPr sz="2950">
              <a:latin typeface="Arial"/>
              <a:cs typeface="Arial"/>
            </a:endParaRPr>
          </a:p>
          <a:p>
            <a:pPr marR="2067560" algn="ctr">
              <a:lnSpc>
                <a:spcPct val="100000"/>
              </a:lnSpc>
              <a:spcBef>
                <a:spcPts val="640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91459" y="2807897"/>
            <a:ext cx="2771775" cy="690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691005" algn="l"/>
                <a:tab pos="2604770" algn="l"/>
              </a:tabLst>
            </a:pPr>
            <a:r>
              <a:rPr sz="6525" spc="547" baseline="-5747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r>
              <a:rPr sz="6525" spc="-97" baseline="-574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11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110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165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04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60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24095" y="2943977"/>
            <a:ext cx="142303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25194" algn="l"/>
                <a:tab pos="129667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89774" y="4083734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3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9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29264" y="4317648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96613" y="4097061"/>
            <a:ext cx="216725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25145" algn="l"/>
                <a:tab pos="1114425" algn="l"/>
                <a:tab pos="2038350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60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3000" spc="-1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6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30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52695" y="4059253"/>
            <a:ext cx="142303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2392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(</a:t>
            </a:r>
            <a:r>
              <a:rPr sz="1750" i="1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spc="160" dirty="0">
                <a:solidFill>
                  <a:srgbClr val="BFBFBF"/>
                </a:solidFill>
                <a:latin typeface="Cambria"/>
                <a:cs typeface="Cambria"/>
              </a:rPr>
              <a:t>  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89774" y="5272454"/>
            <a:ext cx="177673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3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46057" y="3878532"/>
            <a:ext cx="577215" cy="2145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0" marR="6350" indent="-19685">
              <a:lnSpc>
                <a:spcPts val="375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4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3000">
              <a:latin typeface="Times New Roman"/>
              <a:cs typeface="Times New Roman"/>
            </a:endParaRPr>
          </a:p>
          <a:p>
            <a:pPr marL="32384" marR="5080" indent="-19685">
              <a:lnSpc>
                <a:spcPct val="104200"/>
              </a:lnSpc>
              <a:spcBef>
                <a:spcPts val="1695"/>
              </a:spcBef>
              <a:tabLst>
                <a:tab pos="563880" algn="l"/>
              </a:tabLst>
            </a:pPr>
            <a:r>
              <a:rPr sz="3000" u="sng" spc="66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60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45459" y="3811578"/>
            <a:ext cx="466090" cy="22580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62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60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  <a:p>
            <a:pPr marL="1270" algn="ctr">
              <a:lnSpc>
                <a:spcPts val="1880"/>
              </a:lnSpc>
            </a:pPr>
            <a:r>
              <a:rPr sz="1750" i="1" spc="1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1750">
              <a:latin typeface="Times New Roman"/>
              <a:cs typeface="Times New Roman"/>
            </a:endParaRPr>
          </a:p>
          <a:p>
            <a:pPr marL="10795" algn="ctr">
              <a:lnSpc>
                <a:spcPts val="1700"/>
              </a:lnSpc>
              <a:spcBef>
                <a:spcPts val="1180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marL="1270" algn="ctr">
              <a:lnSpc>
                <a:spcPts val="4595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  <a:p>
            <a:pPr marL="6350" algn="ctr">
              <a:lnSpc>
                <a:spcPts val="1875"/>
              </a:lnSpc>
            </a:pPr>
            <a:r>
              <a:rPr sz="1750" i="1" spc="1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89018" y="5533456"/>
            <a:ext cx="7473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03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98061" y="5272454"/>
            <a:ext cx="13074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305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64175" y="5285781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0530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6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44540" y="5247973"/>
            <a:ext cx="12909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459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78275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25" dirty="0"/>
              <a:t> </a:t>
            </a:r>
            <a:r>
              <a:rPr spc="-10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2060" y="1571578"/>
            <a:ext cx="24447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15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2775" i="1" spc="-232" baseline="-18018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2775" i="1" spc="-172" baseline="-18018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7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spc="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100" i="1" spc="7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67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-4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2625" spc="5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1451483"/>
            <a:ext cx="6888480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wrong are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parameters?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function: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19480" y="2735646"/>
            <a:ext cx="5276850" cy="2736215"/>
            <a:chOff x="6819480" y="2735646"/>
            <a:chExt cx="5276850" cy="2736215"/>
          </a:xfrm>
        </p:grpSpPr>
        <p:sp>
          <p:nvSpPr>
            <p:cNvPr id="9" name="object 9"/>
            <p:cNvSpPr/>
            <p:nvPr/>
          </p:nvSpPr>
          <p:spPr>
            <a:xfrm>
              <a:off x="6819480" y="2735646"/>
              <a:ext cx="5276850" cy="2736215"/>
            </a:xfrm>
            <a:custGeom>
              <a:avLst/>
              <a:gdLst/>
              <a:ahLst/>
              <a:cxnLst/>
              <a:rect l="l" t="t" r="r" b="b"/>
              <a:pathLst>
                <a:path w="5276850" h="2736215">
                  <a:moveTo>
                    <a:pt x="5276519" y="0"/>
                  </a:moveTo>
                  <a:lnTo>
                    <a:pt x="0" y="0"/>
                  </a:lnTo>
                  <a:lnTo>
                    <a:pt x="0" y="2735999"/>
                  </a:lnTo>
                  <a:lnTo>
                    <a:pt x="2638437" y="2735999"/>
                  </a:lnTo>
                  <a:lnTo>
                    <a:pt x="5276519" y="2735999"/>
                  </a:lnTo>
                  <a:lnTo>
                    <a:pt x="52765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25435" y="2861287"/>
              <a:ext cx="4398010" cy="2023745"/>
            </a:xfrm>
            <a:custGeom>
              <a:avLst/>
              <a:gdLst/>
              <a:ahLst/>
              <a:cxnLst/>
              <a:rect l="l" t="t" r="r" b="b"/>
              <a:pathLst>
                <a:path w="4398009" h="2023745">
                  <a:moveTo>
                    <a:pt x="2225878" y="1969554"/>
                  </a:moveTo>
                  <a:lnTo>
                    <a:pt x="54000" y="1969554"/>
                  </a:lnTo>
                  <a:lnTo>
                    <a:pt x="54000" y="711"/>
                  </a:lnTo>
                  <a:lnTo>
                    <a:pt x="4397768" y="711"/>
                  </a:lnTo>
                  <a:lnTo>
                    <a:pt x="4397768" y="1969554"/>
                  </a:lnTo>
                  <a:lnTo>
                    <a:pt x="2225878" y="1969554"/>
                  </a:lnTo>
                  <a:close/>
                </a:path>
                <a:path w="4398009" h="2023745">
                  <a:moveTo>
                    <a:pt x="54000" y="0"/>
                  </a:moveTo>
                  <a:lnTo>
                    <a:pt x="54000" y="1969198"/>
                  </a:lnTo>
                </a:path>
                <a:path w="4398009" h="2023745">
                  <a:moveTo>
                    <a:pt x="536409" y="1312913"/>
                  </a:moveTo>
                  <a:lnTo>
                    <a:pt x="536409" y="1969198"/>
                  </a:lnTo>
                </a:path>
                <a:path w="4398009" h="2023745">
                  <a:moveTo>
                    <a:pt x="536409" y="0"/>
                  </a:moveTo>
                  <a:lnTo>
                    <a:pt x="536409" y="1223276"/>
                  </a:lnTo>
                </a:path>
                <a:path w="4398009" h="2023745">
                  <a:moveTo>
                    <a:pt x="1019162" y="0"/>
                  </a:moveTo>
                  <a:lnTo>
                    <a:pt x="1019162" y="1969198"/>
                  </a:lnTo>
                </a:path>
                <a:path w="4398009" h="2023745">
                  <a:moveTo>
                    <a:pt x="1501927" y="832675"/>
                  </a:moveTo>
                  <a:lnTo>
                    <a:pt x="1501927" y="1969198"/>
                  </a:lnTo>
                </a:path>
                <a:path w="4398009" h="2023745">
                  <a:moveTo>
                    <a:pt x="1501927" y="0"/>
                  </a:moveTo>
                  <a:lnTo>
                    <a:pt x="1501927" y="742670"/>
                  </a:lnTo>
                </a:path>
                <a:path w="4398009" h="2023745">
                  <a:moveTo>
                    <a:pt x="1984324" y="990358"/>
                  </a:moveTo>
                  <a:lnTo>
                    <a:pt x="1984324" y="1969198"/>
                  </a:lnTo>
                </a:path>
                <a:path w="4398009" h="2023745">
                  <a:moveTo>
                    <a:pt x="1984324" y="0"/>
                  </a:moveTo>
                  <a:lnTo>
                    <a:pt x="1984324" y="900353"/>
                  </a:lnTo>
                </a:path>
                <a:path w="4398009" h="2023745">
                  <a:moveTo>
                    <a:pt x="2466721" y="0"/>
                  </a:moveTo>
                  <a:lnTo>
                    <a:pt x="2466721" y="1969198"/>
                  </a:lnTo>
                </a:path>
                <a:path w="4398009" h="2023745">
                  <a:moveTo>
                    <a:pt x="2949486" y="675360"/>
                  </a:moveTo>
                  <a:lnTo>
                    <a:pt x="2949486" y="1969198"/>
                  </a:lnTo>
                </a:path>
                <a:path w="4398009" h="2023745">
                  <a:moveTo>
                    <a:pt x="2949486" y="0"/>
                  </a:moveTo>
                  <a:lnTo>
                    <a:pt x="2949486" y="585355"/>
                  </a:lnTo>
                </a:path>
                <a:path w="4398009" h="2023745">
                  <a:moveTo>
                    <a:pt x="3432238" y="0"/>
                  </a:moveTo>
                  <a:lnTo>
                    <a:pt x="3432238" y="1969198"/>
                  </a:lnTo>
                </a:path>
                <a:path w="4398009" h="2023745">
                  <a:moveTo>
                    <a:pt x="3915003" y="517677"/>
                  </a:moveTo>
                  <a:lnTo>
                    <a:pt x="3915003" y="1969198"/>
                  </a:lnTo>
                </a:path>
                <a:path w="4398009" h="2023745">
                  <a:moveTo>
                    <a:pt x="3915003" y="0"/>
                  </a:moveTo>
                  <a:lnTo>
                    <a:pt x="3915003" y="427672"/>
                  </a:lnTo>
                </a:path>
                <a:path w="4398009" h="2023745">
                  <a:moveTo>
                    <a:pt x="4397768" y="0"/>
                  </a:moveTo>
                  <a:lnTo>
                    <a:pt x="4397768" y="1969198"/>
                  </a:lnTo>
                </a:path>
                <a:path w="4398009" h="2023745">
                  <a:moveTo>
                    <a:pt x="4397768" y="1969198"/>
                  </a:moveTo>
                  <a:lnTo>
                    <a:pt x="54000" y="1969198"/>
                  </a:lnTo>
                </a:path>
                <a:path w="4398009" h="2023745">
                  <a:moveTo>
                    <a:pt x="4397768" y="1575358"/>
                  </a:moveTo>
                  <a:lnTo>
                    <a:pt x="54000" y="1575358"/>
                  </a:lnTo>
                </a:path>
                <a:path w="4398009" h="2023745">
                  <a:moveTo>
                    <a:pt x="4397768" y="1181519"/>
                  </a:moveTo>
                  <a:lnTo>
                    <a:pt x="54000" y="1181519"/>
                  </a:lnTo>
                </a:path>
                <a:path w="4398009" h="2023745">
                  <a:moveTo>
                    <a:pt x="54000" y="787679"/>
                  </a:moveTo>
                  <a:lnTo>
                    <a:pt x="1456918" y="787679"/>
                  </a:lnTo>
                </a:path>
                <a:path w="4398009" h="2023745">
                  <a:moveTo>
                    <a:pt x="1546923" y="787679"/>
                  </a:moveTo>
                  <a:lnTo>
                    <a:pt x="4397768" y="787679"/>
                  </a:lnTo>
                </a:path>
                <a:path w="4398009" h="2023745">
                  <a:moveTo>
                    <a:pt x="54000" y="393839"/>
                  </a:moveTo>
                  <a:lnTo>
                    <a:pt x="3628440" y="393839"/>
                  </a:lnTo>
                </a:path>
                <a:path w="4398009" h="2023745">
                  <a:moveTo>
                    <a:pt x="3718445" y="393839"/>
                  </a:moveTo>
                  <a:lnTo>
                    <a:pt x="4397768" y="393839"/>
                  </a:lnTo>
                </a:path>
                <a:path w="4398009" h="2023745">
                  <a:moveTo>
                    <a:pt x="4397768" y="0"/>
                  </a:moveTo>
                  <a:lnTo>
                    <a:pt x="54000" y="0"/>
                  </a:lnTo>
                </a:path>
                <a:path w="4398009" h="2023745">
                  <a:moveTo>
                    <a:pt x="54000" y="2023198"/>
                  </a:moveTo>
                  <a:lnTo>
                    <a:pt x="54000" y="1969198"/>
                  </a:lnTo>
                </a:path>
                <a:path w="4398009" h="2023745">
                  <a:moveTo>
                    <a:pt x="54000" y="2023198"/>
                  </a:moveTo>
                  <a:lnTo>
                    <a:pt x="54000" y="1969198"/>
                  </a:lnTo>
                </a:path>
                <a:path w="4398009" h="2023745">
                  <a:moveTo>
                    <a:pt x="536409" y="2023198"/>
                  </a:moveTo>
                  <a:lnTo>
                    <a:pt x="536409" y="1969198"/>
                  </a:lnTo>
                </a:path>
                <a:path w="4398009" h="2023745">
                  <a:moveTo>
                    <a:pt x="536409" y="2023198"/>
                  </a:moveTo>
                  <a:lnTo>
                    <a:pt x="536409" y="1969198"/>
                  </a:lnTo>
                </a:path>
                <a:path w="4398009" h="2023745">
                  <a:moveTo>
                    <a:pt x="1019162" y="2023198"/>
                  </a:moveTo>
                  <a:lnTo>
                    <a:pt x="1019162" y="1969198"/>
                  </a:lnTo>
                </a:path>
                <a:path w="4398009" h="2023745">
                  <a:moveTo>
                    <a:pt x="1019162" y="2023198"/>
                  </a:moveTo>
                  <a:lnTo>
                    <a:pt x="1019162" y="1969198"/>
                  </a:lnTo>
                </a:path>
                <a:path w="4398009" h="2023745">
                  <a:moveTo>
                    <a:pt x="1501927" y="2023198"/>
                  </a:moveTo>
                  <a:lnTo>
                    <a:pt x="1501927" y="1969198"/>
                  </a:lnTo>
                </a:path>
                <a:path w="4398009" h="2023745">
                  <a:moveTo>
                    <a:pt x="1501927" y="2023198"/>
                  </a:moveTo>
                  <a:lnTo>
                    <a:pt x="1501927" y="1969198"/>
                  </a:lnTo>
                </a:path>
                <a:path w="4398009" h="2023745">
                  <a:moveTo>
                    <a:pt x="1984324" y="2023198"/>
                  </a:moveTo>
                  <a:lnTo>
                    <a:pt x="1984324" y="1969198"/>
                  </a:lnTo>
                </a:path>
                <a:path w="4398009" h="2023745">
                  <a:moveTo>
                    <a:pt x="1984324" y="2023198"/>
                  </a:moveTo>
                  <a:lnTo>
                    <a:pt x="1984324" y="1969198"/>
                  </a:lnTo>
                </a:path>
                <a:path w="4398009" h="2023745">
                  <a:moveTo>
                    <a:pt x="2466721" y="2023198"/>
                  </a:moveTo>
                  <a:lnTo>
                    <a:pt x="2466721" y="1969198"/>
                  </a:lnTo>
                </a:path>
                <a:path w="4398009" h="2023745">
                  <a:moveTo>
                    <a:pt x="2466721" y="2023198"/>
                  </a:moveTo>
                  <a:lnTo>
                    <a:pt x="2466721" y="1969198"/>
                  </a:lnTo>
                </a:path>
                <a:path w="4398009" h="2023745">
                  <a:moveTo>
                    <a:pt x="2949486" y="2023198"/>
                  </a:moveTo>
                  <a:lnTo>
                    <a:pt x="2949486" y="1969198"/>
                  </a:lnTo>
                </a:path>
                <a:path w="4398009" h="2023745">
                  <a:moveTo>
                    <a:pt x="2949486" y="2023198"/>
                  </a:moveTo>
                  <a:lnTo>
                    <a:pt x="2949486" y="1969198"/>
                  </a:lnTo>
                </a:path>
                <a:path w="4398009" h="2023745">
                  <a:moveTo>
                    <a:pt x="3432238" y="2023198"/>
                  </a:moveTo>
                  <a:lnTo>
                    <a:pt x="3432238" y="1969198"/>
                  </a:lnTo>
                </a:path>
                <a:path w="4398009" h="2023745">
                  <a:moveTo>
                    <a:pt x="3432238" y="2023198"/>
                  </a:moveTo>
                  <a:lnTo>
                    <a:pt x="3432238" y="1969198"/>
                  </a:lnTo>
                </a:path>
                <a:path w="4398009" h="2023745">
                  <a:moveTo>
                    <a:pt x="3915003" y="2023198"/>
                  </a:moveTo>
                  <a:lnTo>
                    <a:pt x="3915003" y="1969198"/>
                  </a:lnTo>
                </a:path>
                <a:path w="4398009" h="2023745">
                  <a:moveTo>
                    <a:pt x="3915003" y="2023198"/>
                  </a:moveTo>
                  <a:lnTo>
                    <a:pt x="3915003" y="1969198"/>
                  </a:lnTo>
                </a:path>
                <a:path w="4398009" h="2023745">
                  <a:moveTo>
                    <a:pt x="4397768" y="2023198"/>
                  </a:moveTo>
                  <a:lnTo>
                    <a:pt x="4397768" y="1969198"/>
                  </a:lnTo>
                </a:path>
                <a:path w="4398009" h="2023745">
                  <a:moveTo>
                    <a:pt x="4397768" y="2023198"/>
                  </a:moveTo>
                  <a:lnTo>
                    <a:pt x="4397768" y="1969198"/>
                  </a:lnTo>
                </a:path>
                <a:path w="4398009" h="2023745">
                  <a:moveTo>
                    <a:pt x="54000" y="1969198"/>
                  </a:moveTo>
                  <a:lnTo>
                    <a:pt x="4397768" y="1969198"/>
                  </a:lnTo>
                </a:path>
                <a:path w="4398009" h="2023745">
                  <a:moveTo>
                    <a:pt x="0" y="1969198"/>
                  </a:moveTo>
                  <a:lnTo>
                    <a:pt x="54000" y="1969198"/>
                  </a:lnTo>
                </a:path>
                <a:path w="4398009" h="2023745">
                  <a:moveTo>
                    <a:pt x="0" y="1969198"/>
                  </a:moveTo>
                  <a:lnTo>
                    <a:pt x="54000" y="1969198"/>
                  </a:lnTo>
                </a:path>
                <a:path w="4398009" h="2023745">
                  <a:moveTo>
                    <a:pt x="0" y="1575358"/>
                  </a:moveTo>
                  <a:lnTo>
                    <a:pt x="54000" y="1575358"/>
                  </a:lnTo>
                </a:path>
                <a:path w="4398009" h="2023745">
                  <a:moveTo>
                    <a:pt x="0" y="1575358"/>
                  </a:moveTo>
                  <a:lnTo>
                    <a:pt x="54000" y="1575358"/>
                  </a:lnTo>
                </a:path>
                <a:path w="4398009" h="2023745">
                  <a:moveTo>
                    <a:pt x="0" y="1181519"/>
                  </a:moveTo>
                  <a:lnTo>
                    <a:pt x="54000" y="1181519"/>
                  </a:lnTo>
                </a:path>
                <a:path w="4398009" h="2023745">
                  <a:moveTo>
                    <a:pt x="0" y="1181519"/>
                  </a:moveTo>
                  <a:lnTo>
                    <a:pt x="54000" y="1181519"/>
                  </a:lnTo>
                </a:path>
                <a:path w="4398009" h="2023745">
                  <a:moveTo>
                    <a:pt x="0" y="787679"/>
                  </a:moveTo>
                  <a:lnTo>
                    <a:pt x="54000" y="787679"/>
                  </a:lnTo>
                </a:path>
                <a:path w="4398009" h="2023745">
                  <a:moveTo>
                    <a:pt x="0" y="787679"/>
                  </a:moveTo>
                  <a:lnTo>
                    <a:pt x="54000" y="787679"/>
                  </a:lnTo>
                </a:path>
                <a:path w="4398009" h="2023745">
                  <a:moveTo>
                    <a:pt x="0" y="393839"/>
                  </a:moveTo>
                  <a:lnTo>
                    <a:pt x="54000" y="393839"/>
                  </a:lnTo>
                </a:path>
                <a:path w="4398009" h="2023745">
                  <a:moveTo>
                    <a:pt x="0" y="393839"/>
                  </a:moveTo>
                  <a:lnTo>
                    <a:pt x="54000" y="393839"/>
                  </a:lnTo>
                </a:path>
                <a:path w="4398009" h="2023745">
                  <a:moveTo>
                    <a:pt x="0" y="0"/>
                  </a:moveTo>
                  <a:lnTo>
                    <a:pt x="54000" y="0"/>
                  </a:lnTo>
                </a:path>
                <a:path w="4398009" h="2023745">
                  <a:moveTo>
                    <a:pt x="0" y="0"/>
                  </a:moveTo>
                  <a:lnTo>
                    <a:pt x="54000" y="0"/>
                  </a:lnTo>
                </a:path>
                <a:path w="4398009" h="2023745">
                  <a:moveTo>
                    <a:pt x="54000" y="1969198"/>
                  </a:moveTo>
                  <a:lnTo>
                    <a:pt x="54000" y="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58403" y="415512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58403" y="415512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64763" y="3761641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64763" y="3761641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29925" y="344664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29925" y="344664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16836" y="4084564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89636"/>
                  </a:lnTo>
                  <a:lnTo>
                    <a:pt x="90004" y="89636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16836" y="4084564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636"/>
                  </a:lnTo>
                  <a:lnTo>
                    <a:pt x="90004" y="89636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75638" y="454896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75638" y="454896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53876" y="321011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153876" y="321011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395443" y="328896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95443" y="328896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82354" y="360395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82354" y="360395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740800" y="431280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40800" y="431280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88714" y="4076639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89649"/>
                  </a:lnTo>
                  <a:lnTo>
                    <a:pt x="90004" y="89649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188714" y="4076639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649"/>
                  </a:lnTo>
                  <a:lnTo>
                    <a:pt x="90004" y="89649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79435" y="3315960"/>
              <a:ext cx="3861435" cy="1142365"/>
            </a:xfrm>
            <a:custGeom>
              <a:avLst/>
              <a:gdLst/>
              <a:ahLst/>
              <a:cxnLst/>
              <a:rect l="l" t="t" r="r" b="b"/>
              <a:pathLst>
                <a:path w="3861434" h="1142364">
                  <a:moveTo>
                    <a:pt x="0" y="1141920"/>
                  </a:moveTo>
                  <a:lnTo>
                    <a:pt x="3861003" y="0"/>
                  </a:lnTo>
                </a:path>
              </a:pathLst>
            </a:custGeom>
            <a:ln w="35996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533614" y="489590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16379" y="489590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98776" y="489590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81541" y="489590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396334" y="4895904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878743" y="4895904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361496" y="4895904"/>
            <a:ext cx="16383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843905" y="4895904"/>
            <a:ext cx="16383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10501" y="4734626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43178" y="4340786"/>
            <a:ext cx="16383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76934" y="3945868"/>
            <a:ext cx="228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76934" y="3552028"/>
            <a:ext cx="228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76934" y="3158544"/>
            <a:ext cx="228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200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76934" y="2764704"/>
            <a:ext cx="228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250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28025" y="2937513"/>
            <a:ext cx="116205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f(x)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9.06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+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47.29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146425" y="4895904"/>
            <a:ext cx="984885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>
              <a:lnSpc>
                <a:spcPct val="100000"/>
              </a:lnSpc>
              <a:spcBef>
                <a:spcPts val="100"/>
              </a:spcBef>
              <a:tabLst>
                <a:tab pos="779780" algn="l"/>
              </a:tabLst>
            </a:pPr>
            <a:r>
              <a:rPr sz="1000" spc="-50" dirty="0">
                <a:latin typeface="Arial"/>
                <a:cs typeface="Arial"/>
              </a:rPr>
              <a:t>8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dirty="0">
                <a:latin typeface="Arial"/>
                <a:cs typeface="Arial"/>
              </a:rPr>
              <a:t>SGLT1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expression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004467" y="3407430"/>
            <a:ext cx="153670" cy="10420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Arial"/>
                <a:cs typeface="Arial"/>
              </a:rPr>
              <a:t>Blood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glucose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level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89774" y="296844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45701" y="2762177"/>
            <a:ext cx="319405" cy="957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u="sng" spc="-23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  <a:spcBef>
                <a:spcPts val="150"/>
              </a:spcBef>
            </a:pPr>
            <a:r>
              <a:rPr sz="300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44938" y="3467420"/>
            <a:ext cx="4057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i="1" spc="18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8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18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216859" y="2696302"/>
            <a:ext cx="464820" cy="8578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695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15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92016" y="3201280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68013" y="2981772"/>
            <a:ext cx="216979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25145" algn="l"/>
                <a:tab pos="1114425" algn="l"/>
                <a:tab pos="2028189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14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spc="-39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260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9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24095" y="2943977"/>
            <a:ext cx="142303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25194" algn="l"/>
                <a:tab pos="129667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89774" y="4083734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3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7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998061" y="4097061"/>
            <a:ext cx="3683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00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330700" y="4317648"/>
            <a:ext cx="14414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1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486744" y="3906612"/>
            <a:ext cx="1815464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4500" spc="-217" baseline="-27777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4500" spc="-607" baseline="-2777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4500" i="1" spc="172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1750" spc="114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114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14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172" baseline="-27777" dirty="0">
                <a:solidFill>
                  <a:srgbClr val="BFBFBF"/>
                </a:solidFill>
                <a:latin typeface="Cambria"/>
                <a:cs typeface="Cambria"/>
              </a:rPr>
              <a:t>)−</a:t>
            </a:r>
            <a:r>
              <a:rPr sz="4500" spc="-262" baseline="-27777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4500" i="1" spc="-15" baseline="-27777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1750" spc="-1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1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1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4500" spc="-15" baseline="-27777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spc="-1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89774" y="5272454"/>
            <a:ext cx="177673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3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45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4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846781" y="3878532"/>
            <a:ext cx="576580" cy="1668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0" marR="5080" indent="-19685">
              <a:lnSpc>
                <a:spcPts val="375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6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  <a:tabLst>
                <a:tab pos="563245" algn="l"/>
              </a:tabLst>
            </a:pPr>
            <a:r>
              <a:rPr sz="3000" u="sng" spc="66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446894" y="5168776"/>
            <a:ext cx="464820" cy="690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840824" y="554209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550945" y="5771061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46894" y="3811578"/>
            <a:ext cx="464820" cy="1487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4305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ts val="460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  <a:p>
            <a:pPr marL="40005">
              <a:lnSpc>
                <a:spcPts val="1880"/>
              </a:lnSpc>
            </a:pPr>
            <a:r>
              <a:rPr sz="1750" i="1" spc="18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8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18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  <a:p>
            <a:pPr marL="154305">
              <a:lnSpc>
                <a:spcPct val="100000"/>
              </a:lnSpc>
              <a:spcBef>
                <a:spcPts val="1180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387938" y="553345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998061" y="5272454"/>
            <a:ext cx="13074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305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8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262740" y="5285781"/>
            <a:ext cx="136398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1800" algn="l"/>
                <a:tab pos="1221740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444540" y="5247973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940006" y="5219284"/>
            <a:ext cx="612775" cy="648970"/>
          </a:xfrm>
          <a:custGeom>
            <a:avLst/>
            <a:gdLst/>
            <a:ahLst/>
            <a:cxnLst/>
            <a:rect l="l" t="t" r="r" b="b"/>
            <a:pathLst>
              <a:path w="612775" h="648970">
                <a:moveTo>
                  <a:pt x="612355" y="324358"/>
                </a:moveTo>
                <a:lnTo>
                  <a:pt x="609739" y="366789"/>
                </a:lnTo>
                <a:lnTo>
                  <a:pt x="601957" y="408374"/>
                </a:lnTo>
                <a:lnTo>
                  <a:pt x="589113" y="448541"/>
                </a:lnTo>
                <a:lnTo>
                  <a:pt x="571309" y="486714"/>
                </a:lnTo>
                <a:lnTo>
                  <a:pt x="548955" y="521876"/>
                </a:lnTo>
                <a:lnTo>
                  <a:pt x="522620" y="553631"/>
                </a:lnTo>
                <a:lnTo>
                  <a:pt x="492642" y="581537"/>
                </a:lnTo>
                <a:lnTo>
                  <a:pt x="459359" y="605155"/>
                </a:lnTo>
                <a:lnTo>
                  <a:pt x="423251" y="623962"/>
                </a:lnTo>
                <a:lnTo>
                  <a:pt x="385421" y="637603"/>
                </a:lnTo>
                <a:lnTo>
                  <a:pt x="346307" y="645910"/>
                </a:lnTo>
                <a:lnTo>
                  <a:pt x="306349" y="648716"/>
                </a:lnTo>
                <a:lnTo>
                  <a:pt x="266187" y="645910"/>
                </a:lnTo>
                <a:lnTo>
                  <a:pt x="226972" y="637603"/>
                </a:lnTo>
                <a:lnTo>
                  <a:pt x="189107" y="623962"/>
                </a:lnTo>
                <a:lnTo>
                  <a:pt x="152996" y="605155"/>
                </a:lnTo>
                <a:lnTo>
                  <a:pt x="119706" y="581537"/>
                </a:lnTo>
                <a:lnTo>
                  <a:pt x="89723" y="553631"/>
                </a:lnTo>
                <a:lnTo>
                  <a:pt x="63387" y="521876"/>
                </a:lnTo>
                <a:lnTo>
                  <a:pt x="41033" y="486714"/>
                </a:lnTo>
                <a:lnTo>
                  <a:pt x="23231" y="448541"/>
                </a:lnTo>
                <a:lnTo>
                  <a:pt x="10391" y="408374"/>
                </a:lnTo>
                <a:lnTo>
                  <a:pt x="2614" y="366789"/>
                </a:lnTo>
                <a:lnTo>
                  <a:pt x="0" y="324358"/>
                </a:lnTo>
                <a:lnTo>
                  <a:pt x="2614" y="281932"/>
                </a:lnTo>
                <a:lnTo>
                  <a:pt x="10391" y="240385"/>
                </a:lnTo>
                <a:lnTo>
                  <a:pt x="23231" y="200324"/>
                </a:lnTo>
                <a:lnTo>
                  <a:pt x="41033" y="162356"/>
                </a:lnTo>
                <a:lnTo>
                  <a:pt x="63387" y="126989"/>
                </a:lnTo>
                <a:lnTo>
                  <a:pt x="89723" y="95129"/>
                </a:lnTo>
                <a:lnTo>
                  <a:pt x="119706" y="67184"/>
                </a:lnTo>
                <a:lnTo>
                  <a:pt x="152996" y="43561"/>
                </a:lnTo>
                <a:lnTo>
                  <a:pt x="189107" y="24753"/>
                </a:lnTo>
                <a:lnTo>
                  <a:pt x="226972" y="11112"/>
                </a:lnTo>
                <a:lnTo>
                  <a:pt x="266187" y="2805"/>
                </a:lnTo>
                <a:lnTo>
                  <a:pt x="306349" y="0"/>
                </a:lnTo>
                <a:lnTo>
                  <a:pt x="346307" y="2805"/>
                </a:lnTo>
                <a:lnTo>
                  <a:pt x="385421" y="11112"/>
                </a:lnTo>
                <a:lnTo>
                  <a:pt x="423251" y="24753"/>
                </a:lnTo>
                <a:lnTo>
                  <a:pt x="459359" y="43561"/>
                </a:lnTo>
                <a:lnTo>
                  <a:pt x="492642" y="67184"/>
                </a:lnTo>
                <a:lnTo>
                  <a:pt x="522620" y="95129"/>
                </a:lnTo>
                <a:lnTo>
                  <a:pt x="548955" y="126989"/>
                </a:lnTo>
                <a:lnTo>
                  <a:pt x="571309" y="162356"/>
                </a:lnTo>
                <a:lnTo>
                  <a:pt x="589113" y="200324"/>
                </a:lnTo>
                <a:lnTo>
                  <a:pt x="601957" y="240385"/>
                </a:lnTo>
                <a:lnTo>
                  <a:pt x="609739" y="281932"/>
                </a:lnTo>
                <a:lnTo>
                  <a:pt x="612355" y="324358"/>
                </a:lnTo>
                <a:close/>
              </a:path>
            </a:pathLst>
          </a:custGeom>
          <a:ln w="29159">
            <a:solidFill>
              <a:srgbClr val="5697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88155" y="4993567"/>
            <a:ext cx="1656714" cy="1080770"/>
          </a:xfrm>
          <a:custGeom>
            <a:avLst/>
            <a:gdLst/>
            <a:ahLst/>
            <a:cxnLst/>
            <a:rect l="l" t="t" r="r" b="b"/>
            <a:pathLst>
              <a:path w="1656714" h="1080770">
                <a:moveTo>
                  <a:pt x="1656359" y="540359"/>
                </a:moveTo>
                <a:lnTo>
                  <a:pt x="1653196" y="587534"/>
                </a:lnTo>
                <a:lnTo>
                  <a:pt x="1643775" y="634199"/>
                </a:lnTo>
                <a:lnTo>
                  <a:pt x="1628193" y="680084"/>
                </a:lnTo>
                <a:lnTo>
                  <a:pt x="1606552" y="724920"/>
                </a:lnTo>
                <a:lnTo>
                  <a:pt x="1578951" y="768436"/>
                </a:lnTo>
                <a:lnTo>
                  <a:pt x="1545488" y="810361"/>
                </a:lnTo>
                <a:lnTo>
                  <a:pt x="1512393" y="844659"/>
                </a:lnTo>
                <a:lnTo>
                  <a:pt x="1475570" y="877125"/>
                </a:lnTo>
                <a:lnTo>
                  <a:pt x="1435213" y="907644"/>
                </a:lnTo>
                <a:lnTo>
                  <a:pt x="1391519" y="936104"/>
                </a:lnTo>
                <a:lnTo>
                  <a:pt x="1344683" y="962392"/>
                </a:lnTo>
                <a:lnTo>
                  <a:pt x="1294900" y="986394"/>
                </a:lnTo>
                <a:lnTo>
                  <a:pt x="1242364" y="1007998"/>
                </a:lnTo>
                <a:lnTo>
                  <a:pt x="1194351" y="1024752"/>
                </a:lnTo>
                <a:lnTo>
                  <a:pt x="1144924" y="1039352"/>
                </a:lnTo>
                <a:lnTo>
                  <a:pt x="1094256" y="1051775"/>
                </a:lnTo>
                <a:lnTo>
                  <a:pt x="1042520" y="1061996"/>
                </a:lnTo>
                <a:lnTo>
                  <a:pt x="989891" y="1069988"/>
                </a:lnTo>
                <a:lnTo>
                  <a:pt x="936540" y="1075728"/>
                </a:lnTo>
                <a:lnTo>
                  <a:pt x="882642" y="1079191"/>
                </a:lnTo>
                <a:lnTo>
                  <a:pt x="828370" y="1080350"/>
                </a:lnTo>
                <a:lnTo>
                  <a:pt x="773976" y="1079191"/>
                </a:lnTo>
                <a:lnTo>
                  <a:pt x="719986" y="1075728"/>
                </a:lnTo>
                <a:lnTo>
                  <a:pt x="666570" y="1069988"/>
                </a:lnTo>
                <a:lnTo>
                  <a:pt x="613897" y="1061996"/>
                </a:lnTo>
                <a:lnTo>
                  <a:pt x="562135" y="1051775"/>
                </a:lnTo>
                <a:lnTo>
                  <a:pt x="511453" y="1039352"/>
                </a:lnTo>
                <a:lnTo>
                  <a:pt x="462021" y="1024752"/>
                </a:lnTo>
                <a:lnTo>
                  <a:pt x="414007" y="1007998"/>
                </a:lnTo>
                <a:lnTo>
                  <a:pt x="361471" y="986394"/>
                </a:lnTo>
                <a:lnTo>
                  <a:pt x="311688" y="962392"/>
                </a:lnTo>
                <a:lnTo>
                  <a:pt x="264852" y="936104"/>
                </a:lnTo>
                <a:lnTo>
                  <a:pt x="221158" y="907644"/>
                </a:lnTo>
                <a:lnTo>
                  <a:pt x="180801" y="877125"/>
                </a:lnTo>
                <a:lnTo>
                  <a:pt x="143978" y="844659"/>
                </a:lnTo>
                <a:lnTo>
                  <a:pt x="110883" y="810361"/>
                </a:lnTo>
                <a:lnTo>
                  <a:pt x="77420" y="768436"/>
                </a:lnTo>
                <a:lnTo>
                  <a:pt x="49815" y="724920"/>
                </a:lnTo>
                <a:lnTo>
                  <a:pt x="28171" y="680084"/>
                </a:lnTo>
                <a:lnTo>
                  <a:pt x="12587" y="634199"/>
                </a:lnTo>
                <a:lnTo>
                  <a:pt x="3163" y="587534"/>
                </a:lnTo>
                <a:lnTo>
                  <a:pt x="0" y="540359"/>
                </a:lnTo>
                <a:lnTo>
                  <a:pt x="3163" y="493030"/>
                </a:lnTo>
                <a:lnTo>
                  <a:pt x="12587" y="446263"/>
                </a:lnTo>
                <a:lnTo>
                  <a:pt x="28171" y="400318"/>
                </a:lnTo>
                <a:lnTo>
                  <a:pt x="49815" y="355453"/>
                </a:lnTo>
                <a:lnTo>
                  <a:pt x="77420" y="311928"/>
                </a:lnTo>
                <a:lnTo>
                  <a:pt x="110883" y="270001"/>
                </a:lnTo>
                <a:lnTo>
                  <a:pt x="143978" y="235702"/>
                </a:lnTo>
                <a:lnTo>
                  <a:pt x="180801" y="203235"/>
                </a:lnTo>
                <a:lnTo>
                  <a:pt x="221158" y="172714"/>
                </a:lnTo>
                <a:lnTo>
                  <a:pt x="264852" y="144251"/>
                </a:lnTo>
                <a:lnTo>
                  <a:pt x="311688" y="117960"/>
                </a:lnTo>
                <a:lnTo>
                  <a:pt x="361471" y="93956"/>
                </a:lnTo>
                <a:lnTo>
                  <a:pt x="414007" y="72351"/>
                </a:lnTo>
                <a:lnTo>
                  <a:pt x="462020" y="55602"/>
                </a:lnTo>
                <a:lnTo>
                  <a:pt x="511448" y="41003"/>
                </a:lnTo>
                <a:lnTo>
                  <a:pt x="562115" y="28580"/>
                </a:lnTo>
                <a:lnTo>
                  <a:pt x="613851" y="18359"/>
                </a:lnTo>
                <a:lnTo>
                  <a:pt x="666480" y="10365"/>
                </a:lnTo>
                <a:lnTo>
                  <a:pt x="719831" y="4623"/>
                </a:lnTo>
                <a:lnTo>
                  <a:pt x="773729" y="1160"/>
                </a:lnTo>
                <a:lnTo>
                  <a:pt x="828001" y="0"/>
                </a:lnTo>
                <a:lnTo>
                  <a:pt x="882396" y="1160"/>
                </a:lnTo>
                <a:lnTo>
                  <a:pt x="936385" y="4623"/>
                </a:lnTo>
                <a:lnTo>
                  <a:pt x="989801" y="10365"/>
                </a:lnTo>
                <a:lnTo>
                  <a:pt x="1042474" y="18359"/>
                </a:lnTo>
                <a:lnTo>
                  <a:pt x="1094236" y="28580"/>
                </a:lnTo>
                <a:lnTo>
                  <a:pt x="1144918" y="41003"/>
                </a:lnTo>
                <a:lnTo>
                  <a:pt x="1194350" y="55602"/>
                </a:lnTo>
                <a:lnTo>
                  <a:pt x="1242364" y="72351"/>
                </a:lnTo>
                <a:lnTo>
                  <a:pt x="1294900" y="93956"/>
                </a:lnTo>
                <a:lnTo>
                  <a:pt x="1344683" y="117960"/>
                </a:lnTo>
                <a:lnTo>
                  <a:pt x="1391519" y="144251"/>
                </a:lnTo>
                <a:lnTo>
                  <a:pt x="1435213" y="172714"/>
                </a:lnTo>
                <a:lnTo>
                  <a:pt x="1475570" y="203235"/>
                </a:lnTo>
                <a:lnTo>
                  <a:pt x="1512393" y="235702"/>
                </a:lnTo>
                <a:lnTo>
                  <a:pt x="1545488" y="270001"/>
                </a:lnTo>
                <a:lnTo>
                  <a:pt x="1578951" y="311926"/>
                </a:lnTo>
                <a:lnTo>
                  <a:pt x="1606552" y="355439"/>
                </a:lnTo>
                <a:lnTo>
                  <a:pt x="1628193" y="400272"/>
                </a:lnTo>
                <a:lnTo>
                  <a:pt x="1643775" y="446154"/>
                </a:lnTo>
                <a:lnTo>
                  <a:pt x="1653196" y="492817"/>
                </a:lnTo>
                <a:lnTo>
                  <a:pt x="1656359" y="539991"/>
                </a:lnTo>
                <a:lnTo>
                  <a:pt x="1656359" y="540359"/>
                </a:lnTo>
                <a:close/>
              </a:path>
            </a:pathLst>
          </a:custGeom>
          <a:ln w="29159">
            <a:solidFill>
              <a:srgbClr val="004F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7560005" y="3549069"/>
            <a:ext cx="2823210" cy="713740"/>
            <a:chOff x="7560005" y="3549069"/>
            <a:chExt cx="2823210" cy="713740"/>
          </a:xfrm>
        </p:grpSpPr>
        <p:sp>
          <p:nvSpPr>
            <p:cNvPr id="73" name="object 73"/>
            <p:cNvSpPr/>
            <p:nvPr/>
          </p:nvSpPr>
          <p:spPr>
            <a:xfrm>
              <a:off x="10115994" y="3959647"/>
              <a:ext cx="252729" cy="288925"/>
            </a:xfrm>
            <a:custGeom>
              <a:avLst/>
              <a:gdLst/>
              <a:ahLst/>
              <a:cxnLst/>
              <a:rect l="l" t="t" r="r" b="b"/>
              <a:pathLst>
                <a:path w="252729" h="288925">
                  <a:moveTo>
                    <a:pt x="252361" y="144360"/>
                  </a:moveTo>
                  <a:lnTo>
                    <a:pt x="242798" y="199387"/>
                  </a:lnTo>
                  <a:lnTo>
                    <a:pt x="215374" y="246143"/>
                  </a:lnTo>
                  <a:lnTo>
                    <a:pt x="174410" y="277268"/>
                  </a:lnTo>
                  <a:lnTo>
                    <a:pt x="126365" y="288353"/>
                  </a:lnTo>
                  <a:lnTo>
                    <a:pt x="109785" y="287088"/>
                  </a:lnTo>
                  <a:lnTo>
                    <a:pt x="63004" y="268909"/>
                  </a:lnTo>
                  <a:lnTo>
                    <a:pt x="26150" y="232060"/>
                  </a:lnTo>
                  <a:lnTo>
                    <a:pt x="4278" y="181573"/>
                  </a:lnTo>
                  <a:lnTo>
                    <a:pt x="0" y="144360"/>
                  </a:lnTo>
                  <a:lnTo>
                    <a:pt x="1075" y="125356"/>
                  </a:lnTo>
                  <a:lnTo>
                    <a:pt x="16929" y="71996"/>
                  </a:lnTo>
                  <a:lnTo>
                    <a:pt x="49326" y="29876"/>
                  </a:lnTo>
                  <a:lnTo>
                    <a:pt x="93608" y="4991"/>
                  </a:lnTo>
                  <a:lnTo>
                    <a:pt x="126365" y="0"/>
                  </a:lnTo>
                  <a:lnTo>
                    <a:pt x="142738" y="1264"/>
                  </a:lnTo>
                  <a:lnTo>
                    <a:pt x="189369" y="19431"/>
                  </a:lnTo>
                  <a:lnTo>
                    <a:pt x="226218" y="56292"/>
                  </a:lnTo>
                  <a:lnTo>
                    <a:pt x="248089" y="106826"/>
                  </a:lnTo>
                  <a:lnTo>
                    <a:pt x="252361" y="144360"/>
                  </a:lnTo>
                  <a:close/>
                </a:path>
              </a:pathLst>
            </a:custGeom>
            <a:ln w="29159">
              <a:solidFill>
                <a:srgbClr val="5697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560005" y="4104008"/>
              <a:ext cx="2664460" cy="0"/>
            </a:xfrm>
            <a:custGeom>
              <a:avLst/>
              <a:gdLst/>
              <a:ahLst/>
              <a:cxnLst/>
              <a:rect l="l" t="t" r="r" b="b"/>
              <a:pathLst>
                <a:path w="2664459">
                  <a:moveTo>
                    <a:pt x="2663990" y="0"/>
                  </a:moveTo>
                  <a:lnTo>
                    <a:pt x="0" y="0"/>
                  </a:lnTo>
                </a:path>
              </a:pathLst>
            </a:custGeom>
            <a:ln w="29159">
              <a:solidFill>
                <a:srgbClr val="56973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1414" y="3549069"/>
              <a:ext cx="245529" cy="24551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0223995" y="3672005"/>
              <a:ext cx="0" cy="432434"/>
            </a:xfrm>
            <a:custGeom>
              <a:avLst/>
              <a:gdLst/>
              <a:ahLst/>
              <a:cxnLst/>
              <a:rect l="l" t="t" r="r" b="b"/>
              <a:pathLst>
                <a:path h="432435">
                  <a:moveTo>
                    <a:pt x="0" y="432003"/>
                  </a:moveTo>
                  <a:lnTo>
                    <a:pt x="0" y="0"/>
                  </a:lnTo>
                </a:path>
              </a:pathLst>
            </a:custGeom>
            <a:ln w="2915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7F4AB69-C476-6BD8-2AFC-25A08A966B80}"/>
              </a:ext>
            </a:extLst>
          </p:cNvPr>
          <p:cNvCxnSpPr>
            <a:cxnSpLocks/>
          </p:cNvCxnSpPr>
          <p:nvPr/>
        </p:nvCxnSpPr>
        <p:spPr>
          <a:xfrm>
            <a:off x="10458450" y="3672005"/>
            <a:ext cx="0" cy="483120"/>
          </a:xfrm>
          <a:prstGeom prst="straightConnector1">
            <a:avLst/>
          </a:prstGeom>
          <a:ln w="508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33040">
              <a:lnSpc>
                <a:spcPct val="100000"/>
              </a:lnSpc>
              <a:spcBef>
                <a:spcPts val="110"/>
              </a:spcBef>
            </a:pPr>
            <a:r>
              <a:rPr dirty="0"/>
              <a:t>Why</a:t>
            </a:r>
            <a:r>
              <a:rPr spc="-35" dirty="0"/>
              <a:t> </a:t>
            </a:r>
            <a:r>
              <a:rPr dirty="0"/>
              <a:t>am</a:t>
            </a:r>
            <a:r>
              <a:rPr spc="-20" dirty="0"/>
              <a:t> </a:t>
            </a:r>
            <a:r>
              <a:rPr dirty="0"/>
              <a:t>I</a:t>
            </a:r>
            <a:r>
              <a:rPr spc="-20" dirty="0"/>
              <a:t> </a:t>
            </a:r>
            <a:r>
              <a:rPr dirty="0"/>
              <a:t>teaching</a:t>
            </a:r>
            <a:r>
              <a:rPr spc="-25" dirty="0"/>
              <a:t> </a:t>
            </a:r>
            <a:r>
              <a:rPr spc="-10" dirty="0"/>
              <a:t>this?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824A33-11A5-24C3-8D81-52042D24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968500"/>
            <a:ext cx="7772400" cy="3742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A27D95-ADAA-E41B-A565-1EDACF44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2417">
            <a:off x="3795253" y="2508319"/>
            <a:ext cx="876978" cy="13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21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90495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45" dirty="0"/>
              <a:t> </a:t>
            </a:r>
            <a:r>
              <a:rPr dirty="0"/>
              <a:t>function</a:t>
            </a:r>
            <a:r>
              <a:rPr spc="-40" dirty="0"/>
              <a:t> </a:t>
            </a:r>
            <a:r>
              <a:rPr spc="-10" dirty="0"/>
              <a:t>conclusion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964628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correct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possible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prediction,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2005104"/>
            <a:ext cx="292798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minimise: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8938" y="2580732"/>
            <a:ext cx="6724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610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0461" y="2319730"/>
            <a:ext cx="1726564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3750" algn="l"/>
              </a:tabLst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3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2779" y="2114540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6454" y="2590815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6574" y="2819416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62180" y="2047573"/>
            <a:ext cx="464820" cy="8585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525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03225" y="2580732"/>
            <a:ext cx="7486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230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3335" y="2319730"/>
            <a:ext cx="13074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79817" y="2333056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59815" y="2294893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2480" algn="l"/>
                <a:tab pos="116332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90495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45" dirty="0"/>
              <a:t> </a:t>
            </a:r>
            <a:r>
              <a:rPr dirty="0"/>
              <a:t>function</a:t>
            </a:r>
            <a:r>
              <a:rPr spc="-40" dirty="0"/>
              <a:t> </a:t>
            </a:r>
            <a:r>
              <a:rPr spc="-10" dirty="0"/>
              <a:t>conclusion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964628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correct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possible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prediction,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2005104"/>
            <a:ext cx="292798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minimise: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857" y="3586584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8860" y="3427453"/>
            <a:ext cx="5609590" cy="466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Simplified example: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2950" dirty="0">
                <a:solidFill>
                  <a:srgbClr val="FFFFFF"/>
                </a:solidFill>
                <a:latin typeface="Arial"/>
                <a:cs typeface="Arial"/>
              </a:rPr>
              <a:t>Theta_0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0: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8938" y="2580732"/>
            <a:ext cx="6724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610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30461" y="2319730"/>
            <a:ext cx="1726564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3750" algn="l"/>
              </a:tabLst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3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62779" y="2114540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6454" y="2590815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66574" y="2819416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62180" y="2047573"/>
            <a:ext cx="464820" cy="8585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525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03225" y="2580732"/>
            <a:ext cx="7486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230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3335" y="2319730"/>
            <a:ext cx="13074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 dirty="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79817" y="2333056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59815" y="2294893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2480" algn="l"/>
                <a:tab pos="116332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40302" y="4381820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30461" y="4120450"/>
            <a:ext cx="11931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55650" algn="l"/>
              </a:tabLst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229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0260" y="3914181"/>
            <a:ext cx="57658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3245" algn="l"/>
              </a:tabLst>
            </a:pPr>
            <a:r>
              <a:rPr sz="3000" u="sng" spc="66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2940" y="4390456"/>
            <a:ext cx="7493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6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34140" y="4619056"/>
            <a:ext cx="31940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9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19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9022" y="3848293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635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 dirty="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 dirty="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62497" y="4381820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81256" y="4120450"/>
            <a:ext cx="199707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78230" algn="l"/>
                <a:tab pos="1867535" algn="l"/>
              </a:tabLst>
            </a:pP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9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29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30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99174" y="4095981"/>
            <a:ext cx="12909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0200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(</a:t>
            </a:r>
            <a:r>
              <a:rPr sz="1750" i="1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spc="114" dirty="0">
                <a:solidFill>
                  <a:srgbClr val="BFBFBF"/>
                </a:solidFill>
                <a:latin typeface="Cambria"/>
                <a:cs typeface="Cambria"/>
              </a:rPr>
              <a:t>  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58595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40" dirty="0"/>
              <a:t> </a:t>
            </a:r>
            <a:r>
              <a:rPr dirty="0"/>
              <a:t>conclusion</a:t>
            </a:r>
            <a:r>
              <a:rPr spc="-35" dirty="0"/>
              <a:t> </a:t>
            </a:r>
            <a:r>
              <a:rPr spc="-10" dirty="0"/>
              <a:t>illustration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9949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Let‘s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say theta0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(so 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intercept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0).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J(theta1)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2005104"/>
            <a:ext cx="488315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theta1?</a:t>
            </a:r>
            <a:endParaRPr sz="295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3160" y="5715358"/>
            <a:ext cx="1176845" cy="979919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898810-95B8-9363-C505-84B906954727}"/>
              </a:ext>
            </a:extLst>
          </p:cNvPr>
          <p:cNvGrpSpPr/>
          <p:nvPr/>
        </p:nvGrpSpPr>
        <p:grpSpPr>
          <a:xfrm>
            <a:off x="6115050" y="2127119"/>
            <a:ext cx="5760085" cy="3239770"/>
            <a:chOff x="5616359" y="2087997"/>
            <a:chExt cx="5760085" cy="3239770"/>
          </a:xfrm>
        </p:grpSpPr>
        <p:grpSp>
          <p:nvGrpSpPr>
            <p:cNvPr id="8" name="object 8"/>
            <p:cNvGrpSpPr/>
            <p:nvPr/>
          </p:nvGrpSpPr>
          <p:grpSpPr>
            <a:xfrm>
              <a:off x="5616359" y="2087997"/>
              <a:ext cx="5760085" cy="3239770"/>
              <a:chOff x="5616359" y="2087997"/>
              <a:chExt cx="5760085" cy="323977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5616359" y="2087997"/>
                <a:ext cx="5760085" cy="3239770"/>
              </a:xfrm>
              <a:custGeom>
                <a:avLst/>
                <a:gdLst/>
                <a:ahLst/>
                <a:cxnLst/>
                <a:rect l="l" t="t" r="r" b="b"/>
                <a:pathLst>
                  <a:path w="5760084" h="3239770">
                    <a:moveTo>
                      <a:pt x="5759640" y="0"/>
                    </a:moveTo>
                    <a:lnTo>
                      <a:pt x="0" y="0"/>
                    </a:lnTo>
                    <a:lnTo>
                      <a:pt x="0" y="3239643"/>
                    </a:lnTo>
                    <a:lnTo>
                      <a:pt x="2880004" y="3239643"/>
                    </a:lnTo>
                    <a:lnTo>
                      <a:pt x="5759640" y="3239643"/>
                    </a:lnTo>
                    <a:lnTo>
                      <a:pt x="575964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6198476" y="2224078"/>
                <a:ext cx="5028565" cy="2506345"/>
              </a:xfrm>
              <a:custGeom>
                <a:avLst/>
                <a:gdLst/>
                <a:ahLst/>
                <a:cxnLst/>
                <a:rect l="l" t="t" r="r" b="b"/>
                <a:pathLst>
                  <a:path w="5028565" h="2506345">
                    <a:moveTo>
                      <a:pt x="2541244" y="2452687"/>
                    </a:moveTo>
                    <a:lnTo>
                      <a:pt x="54000" y="2452687"/>
                    </a:lnTo>
                    <a:lnTo>
                      <a:pt x="54000" y="368"/>
                    </a:lnTo>
                    <a:lnTo>
                      <a:pt x="5028488" y="368"/>
                    </a:lnTo>
                    <a:lnTo>
                      <a:pt x="5028488" y="2452687"/>
                    </a:lnTo>
                    <a:lnTo>
                      <a:pt x="2541244" y="2452687"/>
                    </a:lnTo>
                    <a:close/>
                  </a:path>
                  <a:path w="5028565" h="2506345">
                    <a:moveTo>
                      <a:pt x="54000" y="0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1297444" y="188387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1297444" y="0"/>
                    </a:moveTo>
                    <a:lnTo>
                      <a:pt x="1297444" y="1793887"/>
                    </a:lnTo>
                  </a:path>
                  <a:path w="5028565" h="2506345">
                    <a:moveTo>
                      <a:pt x="2540889" y="1271168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2540889" y="0"/>
                    </a:moveTo>
                    <a:lnTo>
                      <a:pt x="2540889" y="1181163"/>
                    </a:lnTo>
                  </a:path>
                  <a:path w="5028565" h="2506345">
                    <a:moveTo>
                      <a:pt x="3784688" y="658088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3784688" y="0"/>
                    </a:moveTo>
                    <a:lnTo>
                      <a:pt x="3784688" y="568083"/>
                    </a:lnTo>
                  </a:path>
                  <a:path w="5028565" h="2506345">
                    <a:moveTo>
                      <a:pt x="5028120" y="0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02812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54000" y="1838883"/>
                    </a:moveTo>
                    <a:lnTo>
                      <a:pt x="1252448" y="1838883"/>
                    </a:lnTo>
                  </a:path>
                  <a:path w="5028565" h="2506345">
                    <a:moveTo>
                      <a:pt x="1342440" y="1838883"/>
                    </a:moveTo>
                    <a:lnTo>
                      <a:pt x="5028120" y="1838883"/>
                    </a:lnTo>
                  </a:path>
                  <a:path w="5028565" h="2506345">
                    <a:moveTo>
                      <a:pt x="54000" y="1226159"/>
                    </a:moveTo>
                    <a:lnTo>
                      <a:pt x="2495880" y="1226159"/>
                    </a:lnTo>
                  </a:path>
                  <a:path w="5028565" h="2506345">
                    <a:moveTo>
                      <a:pt x="2585885" y="1226159"/>
                    </a:moveTo>
                    <a:lnTo>
                      <a:pt x="5028120" y="1226159"/>
                    </a:lnTo>
                  </a:path>
                  <a:path w="5028565" h="2506345">
                    <a:moveTo>
                      <a:pt x="54000" y="613079"/>
                    </a:moveTo>
                    <a:lnTo>
                      <a:pt x="3739680" y="613079"/>
                    </a:lnTo>
                  </a:path>
                  <a:path w="5028565" h="2506345">
                    <a:moveTo>
                      <a:pt x="3829685" y="613079"/>
                    </a:moveTo>
                    <a:lnTo>
                      <a:pt x="5028120" y="613079"/>
                    </a:lnTo>
                  </a:path>
                  <a:path w="5028565" h="2506345">
                    <a:moveTo>
                      <a:pt x="502812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54000" y="2506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54000" y="2506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1297444" y="250631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1297444" y="250631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2540889" y="2506319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2540889" y="2506319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3784688" y="2506319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3784688" y="2506319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5028120" y="2506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028120" y="2506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4000" y="2452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0" y="1838883"/>
                    </a:moveTo>
                    <a:lnTo>
                      <a:pt x="54000" y="1838883"/>
                    </a:lnTo>
                  </a:path>
                  <a:path w="5028565" h="2506345">
                    <a:moveTo>
                      <a:pt x="0" y="1838883"/>
                    </a:moveTo>
                    <a:lnTo>
                      <a:pt x="54000" y="1838883"/>
                    </a:lnTo>
                  </a:path>
                  <a:path w="5028565" h="2506345">
                    <a:moveTo>
                      <a:pt x="0" y="1226159"/>
                    </a:moveTo>
                    <a:lnTo>
                      <a:pt x="54000" y="1226159"/>
                    </a:lnTo>
                  </a:path>
                  <a:path w="5028565" h="2506345">
                    <a:moveTo>
                      <a:pt x="0" y="1226159"/>
                    </a:moveTo>
                    <a:lnTo>
                      <a:pt x="54000" y="1226159"/>
                    </a:lnTo>
                  </a:path>
                  <a:path w="5028565" h="2506345">
                    <a:moveTo>
                      <a:pt x="0" y="613079"/>
                    </a:moveTo>
                    <a:lnTo>
                      <a:pt x="54000" y="613079"/>
                    </a:lnTo>
                  </a:path>
                  <a:path w="5028565" h="2506345">
                    <a:moveTo>
                      <a:pt x="0" y="613079"/>
                    </a:moveTo>
                    <a:lnTo>
                      <a:pt x="54000" y="613079"/>
                    </a:lnTo>
                  </a:path>
                  <a:path w="5028565" h="2506345">
                    <a:moveTo>
                      <a:pt x="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54000" y="2452319"/>
                    </a:moveTo>
                    <a:lnTo>
                      <a:pt x="54000" y="0"/>
                    </a:lnTo>
                  </a:path>
                </a:pathLst>
              </a:custGeom>
              <a:ln w="3175">
                <a:solidFill>
                  <a:srgbClr val="B2B2B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7450924" y="4017965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89992" y="0"/>
                    </a:moveTo>
                    <a:lnTo>
                      <a:pt x="0" y="0"/>
                    </a:lnTo>
                    <a:lnTo>
                      <a:pt x="0" y="89992"/>
                    </a:lnTo>
                    <a:lnTo>
                      <a:pt x="89992" y="89992"/>
                    </a:lnTo>
                    <a:lnTo>
                      <a:pt x="89992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7450924" y="4017965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0" y="0"/>
                    </a:moveTo>
                    <a:lnTo>
                      <a:pt x="0" y="89992"/>
                    </a:lnTo>
                    <a:lnTo>
                      <a:pt x="89992" y="89992"/>
                    </a:lnTo>
                    <a:lnTo>
                      <a:pt x="89992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8694356" y="340524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90004" y="0"/>
                    </a:moveTo>
                    <a:lnTo>
                      <a:pt x="0" y="0"/>
                    </a:ln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8694356" y="340524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0" y="0"/>
                    </a:move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9938156" y="279216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69">
                    <a:moveTo>
                      <a:pt x="90004" y="0"/>
                    </a:moveTo>
                    <a:lnTo>
                      <a:pt x="0" y="0"/>
                    </a:ln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9938156" y="279216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69">
                    <a:moveTo>
                      <a:pt x="0" y="0"/>
                    </a:move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17"/>
            <p:cNvSpPr txBox="1"/>
            <p:nvPr/>
          </p:nvSpPr>
          <p:spPr>
            <a:xfrm>
              <a:off x="6206655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0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449743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1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9937698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3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1181143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4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083185" y="4580906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083185" y="3966022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6083185" y="3354022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2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083185" y="2740587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3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083185" y="2127151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4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7965617" y="4740748"/>
              <a:ext cx="1423670" cy="4095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635" algn="ctr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2</a:t>
              </a:r>
              <a:endParaRPr sz="10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740"/>
                </a:spcBef>
              </a:pPr>
              <a:r>
                <a:rPr sz="900" dirty="0">
                  <a:latin typeface="Arial"/>
                  <a:cs typeface="Arial"/>
                </a:rPr>
                <a:t>Amount</a:t>
              </a:r>
              <a:r>
                <a:rPr sz="900" spc="-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of</a:t>
              </a:r>
              <a:r>
                <a:rPr sz="900" spc="-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chickens</a:t>
              </a:r>
              <a:r>
                <a:rPr sz="900" spc="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in</a:t>
              </a:r>
              <a:r>
                <a:rPr sz="900" spc="4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barn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5801701" y="3169756"/>
              <a:ext cx="153670" cy="727075"/>
            </a:xfrm>
            <a:prstGeom prst="rect">
              <a:avLst/>
            </a:prstGeom>
          </p:spPr>
          <p:txBody>
            <a:bodyPr vert="vert270" wrap="square" lIns="0" tIns="19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5"/>
                </a:spcBef>
              </a:pPr>
              <a:r>
                <a:rPr sz="900" spc="-10" dirty="0">
                  <a:latin typeface="Arial"/>
                  <a:cs typeface="Arial"/>
                </a:rPr>
                <a:t>clucks/minute</a:t>
              </a:r>
              <a:endParaRPr sz="900">
                <a:latin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711DB4-CF14-22DE-81DA-90A8AFF5C760}"/>
              </a:ext>
            </a:extLst>
          </p:cNvPr>
          <p:cNvGrpSpPr/>
          <p:nvPr/>
        </p:nvGrpSpPr>
        <p:grpSpPr>
          <a:xfrm>
            <a:off x="6115050" y="2127119"/>
            <a:ext cx="5760085" cy="3239770"/>
            <a:chOff x="5616359" y="2087997"/>
            <a:chExt cx="5760085" cy="3239770"/>
          </a:xfrm>
        </p:grpSpPr>
        <p:grpSp>
          <p:nvGrpSpPr>
            <p:cNvPr id="63" name="object 8">
              <a:extLst>
                <a:ext uri="{FF2B5EF4-FFF2-40B4-BE49-F238E27FC236}">
                  <a16:creationId xmlns:a16="http://schemas.microsoft.com/office/drawing/2014/main" id="{3A54362D-BCE6-215A-F9AD-2C113C11A373}"/>
                </a:ext>
              </a:extLst>
            </p:cNvPr>
            <p:cNvGrpSpPr/>
            <p:nvPr/>
          </p:nvGrpSpPr>
          <p:grpSpPr>
            <a:xfrm>
              <a:off x="5616359" y="2087997"/>
              <a:ext cx="5760085" cy="3239770"/>
              <a:chOff x="5616359" y="2087997"/>
              <a:chExt cx="5760085" cy="3239770"/>
            </a:xfrm>
          </p:grpSpPr>
          <p:sp>
            <p:nvSpPr>
              <p:cNvPr id="75" name="object 9">
                <a:extLst>
                  <a:ext uri="{FF2B5EF4-FFF2-40B4-BE49-F238E27FC236}">
                    <a16:creationId xmlns:a16="http://schemas.microsoft.com/office/drawing/2014/main" id="{19216829-F3B2-65F4-E35B-8F5FE200414A}"/>
                  </a:ext>
                </a:extLst>
              </p:cNvPr>
              <p:cNvSpPr/>
              <p:nvPr/>
            </p:nvSpPr>
            <p:spPr>
              <a:xfrm>
                <a:off x="5616359" y="2087997"/>
                <a:ext cx="5760085" cy="3239770"/>
              </a:xfrm>
              <a:custGeom>
                <a:avLst/>
                <a:gdLst/>
                <a:ahLst/>
                <a:cxnLst/>
                <a:rect l="l" t="t" r="r" b="b"/>
                <a:pathLst>
                  <a:path w="5760084" h="3239770">
                    <a:moveTo>
                      <a:pt x="5759640" y="0"/>
                    </a:moveTo>
                    <a:lnTo>
                      <a:pt x="0" y="0"/>
                    </a:lnTo>
                    <a:lnTo>
                      <a:pt x="0" y="3239643"/>
                    </a:lnTo>
                    <a:lnTo>
                      <a:pt x="2880004" y="3239643"/>
                    </a:lnTo>
                    <a:lnTo>
                      <a:pt x="5759640" y="3239643"/>
                    </a:lnTo>
                    <a:lnTo>
                      <a:pt x="575964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10">
                <a:extLst>
                  <a:ext uri="{FF2B5EF4-FFF2-40B4-BE49-F238E27FC236}">
                    <a16:creationId xmlns:a16="http://schemas.microsoft.com/office/drawing/2014/main" id="{3F937282-BFF7-72C1-5038-3800ACCF1E36}"/>
                  </a:ext>
                </a:extLst>
              </p:cNvPr>
              <p:cNvSpPr/>
              <p:nvPr/>
            </p:nvSpPr>
            <p:spPr>
              <a:xfrm>
                <a:off x="6198476" y="2224078"/>
                <a:ext cx="5028565" cy="2506345"/>
              </a:xfrm>
              <a:custGeom>
                <a:avLst/>
                <a:gdLst/>
                <a:ahLst/>
                <a:cxnLst/>
                <a:rect l="l" t="t" r="r" b="b"/>
                <a:pathLst>
                  <a:path w="5028565" h="2506345">
                    <a:moveTo>
                      <a:pt x="2541244" y="2452687"/>
                    </a:moveTo>
                    <a:lnTo>
                      <a:pt x="54000" y="2452687"/>
                    </a:lnTo>
                    <a:lnTo>
                      <a:pt x="54000" y="368"/>
                    </a:lnTo>
                    <a:lnTo>
                      <a:pt x="5028488" y="368"/>
                    </a:lnTo>
                    <a:lnTo>
                      <a:pt x="5028488" y="2452687"/>
                    </a:lnTo>
                    <a:lnTo>
                      <a:pt x="2541244" y="2452687"/>
                    </a:lnTo>
                    <a:close/>
                  </a:path>
                  <a:path w="5028565" h="2506345">
                    <a:moveTo>
                      <a:pt x="54000" y="0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1297444" y="188387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1297444" y="0"/>
                    </a:moveTo>
                    <a:lnTo>
                      <a:pt x="1297444" y="1793887"/>
                    </a:lnTo>
                  </a:path>
                  <a:path w="5028565" h="2506345">
                    <a:moveTo>
                      <a:pt x="2540889" y="1271168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2540889" y="0"/>
                    </a:moveTo>
                    <a:lnTo>
                      <a:pt x="2540889" y="1181163"/>
                    </a:lnTo>
                  </a:path>
                  <a:path w="5028565" h="2506345">
                    <a:moveTo>
                      <a:pt x="3784688" y="658088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3784688" y="0"/>
                    </a:moveTo>
                    <a:lnTo>
                      <a:pt x="3784688" y="568083"/>
                    </a:lnTo>
                  </a:path>
                  <a:path w="5028565" h="2506345">
                    <a:moveTo>
                      <a:pt x="5028120" y="0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02812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54000" y="1838883"/>
                    </a:moveTo>
                    <a:lnTo>
                      <a:pt x="1252448" y="1838883"/>
                    </a:lnTo>
                  </a:path>
                  <a:path w="5028565" h="2506345">
                    <a:moveTo>
                      <a:pt x="1342440" y="1838883"/>
                    </a:moveTo>
                    <a:lnTo>
                      <a:pt x="5028120" y="1838883"/>
                    </a:lnTo>
                  </a:path>
                  <a:path w="5028565" h="2506345">
                    <a:moveTo>
                      <a:pt x="54000" y="1226159"/>
                    </a:moveTo>
                    <a:lnTo>
                      <a:pt x="2495880" y="1226159"/>
                    </a:lnTo>
                  </a:path>
                  <a:path w="5028565" h="2506345">
                    <a:moveTo>
                      <a:pt x="2585885" y="1226159"/>
                    </a:moveTo>
                    <a:lnTo>
                      <a:pt x="5028120" y="1226159"/>
                    </a:lnTo>
                  </a:path>
                  <a:path w="5028565" h="2506345">
                    <a:moveTo>
                      <a:pt x="54000" y="613079"/>
                    </a:moveTo>
                    <a:lnTo>
                      <a:pt x="3739680" y="613079"/>
                    </a:lnTo>
                  </a:path>
                  <a:path w="5028565" h="2506345">
                    <a:moveTo>
                      <a:pt x="3829685" y="613079"/>
                    </a:moveTo>
                    <a:lnTo>
                      <a:pt x="5028120" y="613079"/>
                    </a:lnTo>
                  </a:path>
                  <a:path w="5028565" h="2506345">
                    <a:moveTo>
                      <a:pt x="502812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54000" y="2506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54000" y="2506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1297444" y="250631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1297444" y="250631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2540889" y="2506319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2540889" y="2506319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3784688" y="2506319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3784688" y="2506319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5028120" y="2506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028120" y="2506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4000" y="2452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0" y="1838883"/>
                    </a:moveTo>
                    <a:lnTo>
                      <a:pt x="54000" y="1838883"/>
                    </a:lnTo>
                  </a:path>
                  <a:path w="5028565" h="2506345">
                    <a:moveTo>
                      <a:pt x="0" y="1838883"/>
                    </a:moveTo>
                    <a:lnTo>
                      <a:pt x="54000" y="1838883"/>
                    </a:lnTo>
                  </a:path>
                  <a:path w="5028565" h="2506345">
                    <a:moveTo>
                      <a:pt x="0" y="1226159"/>
                    </a:moveTo>
                    <a:lnTo>
                      <a:pt x="54000" y="1226159"/>
                    </a:lnTo>
                  </a:path>
                  <a:path w="5028565" h="2506345">
                    <a:moveTo>
                      <a:pt x="0" y="1226159"/>
                    </a:moveTo>
                    <a:lnTo>
                      <a:pt x="54000" y="1226159"/>
                    </a:lnTo>
                  </a:path>
                  <a:path w="5028565" h="2506345">
                    <a:moveTo>
                      <a:pt x="0" y="613079"/>
                    </a:moveTo>
                    <a:lnTo>
                      <a:pt x="54000" y="613079"/>
                    </a:lnTo>
                  </a:path>
                  <a:path w="5028565" h="2506345">
                    <a:moveTo>
                      <a:pt x="0" y="613079"/>
                    </a:moveTo>
                    <a:lnTo>
                      <a:pt x="54000" y="613079"/>
                    </a:lnTo>
                  </a:path>
                  <a:path w="5028565" h="2506345">
                    <a:moveTo>
                      <a:pt x="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54000" y="2452319"/>
                    </a:moveTo>
                    <a:lnTo>
                      <a:pt x="54000" y="0"/>
                    </a:lnTo>
                  </a:path>
                </a:pathLst>
              </a:custGeom>
              <a:ln w="3175">
                <a:solidFill>
                  <a:srgbClr val="B2B2B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11">
                <a:extLst>
                  <a:ext uri="{FF2B5EF4-FFF2-40B4-BE49-F238E27FC236}">
                    <a16:creationId xmlns:a16="http://schemas.microsoft.com/office/drawing/2014/main" id="{FBA8A0EA-9880-BE25-F0FA-FBB025401595}"/>
                  </a:ext>
                </a:extLst>
              </p:cNvPr>
              <p:cNvSpPr/>
              <p:nvPr/>
            </p:nvSpPr>
            <p:spPr>
              <a:xfrm>
                <a:off x="7450924" y="4017965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89992" y="0"/>
                    </a:moveTo>
                    <a:lnTo>
                      <a:pt x="0" y="0"/>
                    </a:lnTo>
                    <a:lnTo>
                      <a:pt x="0" y="89992"/>
                    </a:lnTo>
                    <a:lnTo>
                      <a:pt x="89992" y="89992"/>
                    </a:lnTo>
                    <a:lnTo>
                      <a:pt x="89992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12">
                <a:extLst>
                  <a:ext uri="{FF2B5EF4-FFF2-40B4-BE49-F238E27FC236}">
                    <a16:creationId xmlns:a16="http://schemas.microsoft.com/office/drawing/2014/main" id="{EA8882B6-D8FF-FB52-7E93-07937098D9C3}"/>
                  </a:ext>
                </a:extLst>
              </p:cNvPr>
              <p:cNvSpPr/>
              <p:nvPr/>
            </p:nvSpPr>
            <p:spPr>
              <a:xfrm>
                <a:off x="7450924" y="4017965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0" y="0"/>
                    </a:moveTo>
                    <a:lnTo>
                      <a:pt x="0" y="89992"/>
                    </a:lnTo>
                    <a:lnTo>
                      <a:pt x="89992" y="89992"/>
                    </a:lnTo>
                    <a:lnTo>
                      <a:pt x="89992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13">
                <a:extLst>
                  <a:ext uri="{FF2B5EF4-FFF2-40B4-BE49-F238E27FC236}">
                    <a16:creationId xmlns:a16="http://schemas.microsoft.com/office/drawing/2014/main" id="{9E557E37-2AD9-7D16-C93A-AD931DDED30E}"/>
                  </a:ext>
                </a:extLst>
              </p:cNvPr>
              <p:cNvSpPr/>
              <p:nvPr/>
            </p:nvSpPr>
            <p:spPr>
              <a:xfrm>
                <a:off x="8694356" y="340524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90004" y="0"/>
                    </a:moveTo>
                    <a:lnTo>
                      <a:pt x="0" y="0"/>
                    </a:ln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14">
                <a:extLst>
                  <a:ext uri="{FF2B5EF4-FFF2-40B4-BE49-F238E27FC236}">
                    <a16:creationId xmlns:a16="http://schemas.microsoft.com/office/drawing/2014/main" id="{E6D16E4D-CAB0-45E8-89D0-155D29C21CBA}"/>
                  </a:ext>
                </a:extLst>
              </p:cNvPr>
              <p:cNvSpPr/>
              <p:nvPr/>
            </p:nvSpPr>
            <p:spPr>
              <a:xfrm>
                <a:off x="8694356" y="340524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0" y="0"/>
                    </a:move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15">
                <a:extLst>
                  <a:ext uri="{FF2B5EF4-FFF2-40B4-BE49-F238E27FC236}">
                    <a16:creationId xmlns:a16="http://schemas.microsoft.com/office/drawing/2014/main" id="{A9DADC16-2FD8-51D4-B489-92C03AF9B969}"/>
                  </a:ext>
                </a:extLst>
              </p:cNvPr>
              <p:cNvSpPr/>
              <p:nvPr/>
            </p:nvSpPr>
            <p:spPr>
              <a:xfrm>
                <a:off x="9938156" y="279216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69">
                    <a:moveTo>
                      <a:pt x="90004" y="0"/>
                    </a:moveTo>
                    <a:lnTo>
                      <a:pt x="0" y="0"/>
                    </a:ln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object 16">
                <a:extLst>
                  <a:ext uri="{FF2B5EF4-FFF2-40B4-BE49-F238E27FC236}">
                    <a16:creationId xmlns:a16="http://schemas.microsoft.com/office/drawing/2014/main" id="{A47AE2A9-B21D-B14D-89A6-49D4D8BCB00E}"/>
                  </a:ext>
                </a:extLst>
              </p:cNvPr>
              <p:cNvSpPr/>
              <p:nvPr/>
            </p:nvSpPr>
            <p:spPr>
              <a:xfrm>
                <a:off x="9938156" y="279216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69">
                    <a:moveTo>
                      <a:pt x="0" y="0"/>
                    </a:move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4" name="object 17">
              <a:extLst>
                <a:ext uri="{FF2B5EF4-FFF2-40B4-BE49-F238E27FC236}">
                  <a16:creationId xmlns:a16="http://schemas.microsoft.com/office/drawing/2014/main" id="{ED9ECE37-B9B5-1654-846D-F39A91D31290}"/>
                </a:ext>
              </a:extLst>
            </p:cNvPr>
            <p:cNvSpPr txBox="1"/>
            <p:nvPr/>
          </p:nvSpPr>
          <p:spPr>
            <a:xfrm>
              <a:off x="6206655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0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65" name="object 18">
              <a:extLst>
                <a:ext uri="{FF2B5EF4-FFF2-40B4-BE49-F238E27FC236}">
                  <a16:creationId xmlns:a16="http://schemas.microsoft.com/office/drawing/2014/main" id="{0EA910A5-5CBE-BF95-583A-3C16AF27B08B}"/>
                </a:ext>
              </a:extLst>
            </p:cNvPr>
            <p:cNvSpPr txBox="1"/>
            <p:nvPr/>
          </p:nvSpPr>
          <p:spPr>
            <a:xfrm>
              <a:off x="7449743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1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66" name="object 19">
              <a:extLst>
                <a:ext uri="{FF2B5EF4-FFF2-40B4-BE49-F238E27FC236}">
                  <a16:creationId xmlns:a16="http://schemas.microsoft.com/office/drawing/2014/main" id="{C61CAF28-978C-A732-4339-87BDBEF9AB2C}"/>
                </a:ext>
              </a:extLst>
            </p:cNvPr>
            <p:cNvSpPr txBox="1"/>
            <p:nvPr/>
          </p:nvSpPr>
          <p:spPr>
            <a:xfrm>
              <a:off x="9937698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3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67" name="object 20">
              <a:extLst>
                <a:ext uri="{FF2B5EF4-FFF2-40B4-BE49-F238E27FC236}">
                  <a16:creationId xmlns:a16="http://schemas.microsoft.com/office/drawing/2014/main" id="{08B96EDB-015A-3554-539C-C15EDFA9EA31}"/>
                </a:ext>
              </a:extLst>
            </p:cNvPr>
            <p:cNvSpPr txBox="1"/>
            <p:nvPr/>
          </p:nvSpPr>
          <p:spPr>
            <a:xfrm>
              <a:off x="11181143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4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68" name="object 21">
              <a:extLst>
                <a:ext uri="{FF2B5EF4-FFF2-40B4-BE49-F238E27FC236}">
                  <a16:creationId xmlns:a16="http://schemas.microsoft.com/office/drawing/2014/main" id="{E28445F6-A620-C19B-A5E1-CDC942C4DC8C}"/>
                </a:ext>
              </a:extLst>
            </p:cNvPr>
            <p:cNvSpPr txBox="1"/>
            <p:nvPr/>
          </p:nvSpPr>
          <p:spPr>
            <a:xfrm>
              <a:off x="6083185" y="4580906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69" name="object 22">
              <a:extLst>
                <a:ext uri="{FF2B5EF4-FFF2-40B4-BE49-F238E27FC236}">
                  <a16:creationId xmlns:a16="http://schemas.microsoft.com/office/drawing/2014/main" id="{24C4DC4D-AACB-7AFC-B47B-68E5112CC9C4}"/>
                </a:ext>
              </a:extLst>
            </p:cNvPr>
            <p:cNvSpPr txBox="1"/>
            <p:nvPr/>
          </p:nvSpPr>
          <p:spPr>
            <a:xfrm>
              <a:off x="6083185" y="3966022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0" name="object 23">
              <a:extLst>
                <a:ext uri="{FF2B5EF4-FFF2-40B4-BE49-F238E27FC236}">
                  <a16:creationId xmlns:a16="http://schemas.microsoft.com/office/drawing/2014/main" id="{816816B6-E0D6-29E2-E5F6-C2001ED4229C}"/>
                </a:ext>
              </a:extLst>
            </p:cNvPr>
            <p:cNvSpPr txBox="1"/>
            <p:nvPr/>
          </p:nvSpPr>
          <p:spPr>
            <a:xfrm>
              <a:off x="6083185" y="3354022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2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71" name="object 24">
              <a:extLst>
                <a:ext uri="{FF2B5EF4-FFF2-40B4-BE49-F238E27FC236}">
                  <a16:creationId xmlns:a16="http://schemas.microsoft.com/office/drawing/2014/main" id="{CD4C7010-5B9C-BF26-F821-5919F41CF1D9}"/>
                </a:ext>
              </a:extLst>
            </p:cNvPr>
            <p:cNvSpPr txBox="1"/>
            <p:nvPr/>
          </p:nvSpPr>
          <p:spPr>
            <a:xfrm>
              <a:off x="6083185" y="2740587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3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72" name="object 25">
              <a:extLst>
                <a:ext uri="{FF2B5EF4-FFF2-40B4-BE49-F238E27FC236}">
                  <a16:creationId xmlns:a16="http://schemas.microsoft.com/office/drawing/2014/main" id="{D5B95B47-A123-A6F6-8795-DCF6D45DE0CF}"/>
                </a:ext>
              </a:extLst>
            </p:cNvPr>
            <p:cNvSpPr txBox="1"/>
            <p:nvPr/>
          </p:nvSpPr>
          <p:spPr>
            <a:xfrm>
              <a:off x="6083185" y="2127151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4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73" name="object 26">
              <a:extLst>
                <a:ext uri="{FF2B5EF4-FFF2-40B4-BE49-F238E27FC236}">
                  <a16:creationId xmlns:a16="http://schemas.microsoft.com/office/drawing/2014/main" id="{DF96B04B-230B-C0AA-AB4B-1B00622705AE}"/>
                </a:ext>
              </a:extLst>
            </p:cNvPr>
            <p:cNvSpPr txBox="1"/>
            <p:nvPr/>
          </p:nvSpPr>
          <p:spPr>
            <a:xfrm>
              <a:off x="7965617" y="4740748"/>
              <a:ext cx="1423670" cy="4095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635" algn="ctr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2</a:t>
              </a:r>
              <a:endParaRPr sz="10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740"/>
                </a:spcBef>
              </a:pPr>
              <a:r>
                <a:rPr sz="900" dirty="0">
                  <a:latin typeface="Arial"/>
                  <a:cs typeface="Arial"/>
                </a:rPr>
                <a:t>Amount</a:t>
              </a:r>
              <a:r>
                <a:rPr sz="900" spc="-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of</a:t>
              </a:r>
              <a:r>
                <a:rPr sz="900" spc="-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chickens</a:t>
              </a:r>
              <a:r>
                <a:rPr sz="900" spc="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in</a:t>
              </a:r>
              <a:r>
                <a:rPr sz="900" spc="4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barn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74" name="object 27">
              <a:extLst>
                <a:ext uri="{FF2B5EF4-FFF2-40B4-BE49-F238E27FC236}">
                  <a16:creationId xmlns:a16="http://schemas.microsoft.com/office/drawing/2014/main" id="{A9DF3597-B846-329E-5081-C7FC9BAA19AC}"/>
                </a:ext>
              </a:extLst>
            </p:cNvPr>
            <p:cNvSpPr txBox="1"/>
            <p:nvPr/>
          </p:nvSpPr>
          <p:spPr>
            <a:xfrm>
              <a:off x="5801701" y="3169756"/>
              <a:ext cx="153670" cy="727075"/>
            </a:xfrm>
            <a:prstGeom prst="rect">
              <a:avLst/>
            </a:prstGeom>
          </p:spPr>
          <p:txBody>
            <a:bodyPr vert="vert270" wrap="square" lIns="0" tIns="19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5"/>
                </a:spcBef>
              </a:pPr>
              <a:r>
                <a:rPr sz="900" spc="-10" dirty="0">
                  <a:latin typeface="Arial"/>
                  <a:cs typeface="Arial"/>
                </a:rPr>
                <a:t>clucks/minute</a:t>
              </a:r>
              <a:endParaRPr sz="900">
                <a:latin typeface="Arial"/>
                <a:cs typeface="Arial"/>
              </a:endParaRPr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48280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35" dirty="0"/>
              <a:t> </a:t>
            </a:r>
            <a:r>
              <a:rPr spc="-10" dirty="0"/>
              <a:t>illustration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9949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Let‘s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say theta0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(so 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intercept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0).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J(theta1)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1870545"/>
            <a:ext cx="4883150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theta1?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Theta1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3160" y="5715358"/>
            <a:ext cx="1176845" cy="97991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206655" y="474074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83185" y="212715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32763" y="2270454"/>
            <a:ext cx="4968240" cy="2448560"/>
          </a:xfrm>
          <a:custGeom>
            <a:avLst/>
            <a:gdLst/>
            <a:ahLst/>
            <a:cxnLst/>
            <a:rect l="l" t="t" r="r" b="b"/>
            <a:pathLst>
              <a:path w="4968240" h="2448560">
                <a:moveTo>
                  <a:pt x="0" y="2448001"/>
                </a:moveTo>
                <a:lnTo>
                  <a:pt x="4967998" y="0"/>
                </a:lnTo>
              </a:path>
            </a:pathLst>
          </a:custGeom>
          <a:ln w="29159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63941" y="3572538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  <p:sp>
        <p:nvSpPr>
          <p:cNvPr id="31" name="object 31"/>
          <p:cNvSpPr txBox="1"/>
          <p:nvPr/>
        </p:nvSpPr>
        <p:spPr>
          <a:xfrm>
            <a:off x="754456" y="3311537"/>
            <a:ext cx="11931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55650" algn="l"/>
              </a:tabLst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229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44255" y="3105255"/>
            <a:ext cx="57658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3245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46935" y="3581174"/>
            <a:ext cx="7493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58135" y="3811578"/>
            <a:ext cx="31940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9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19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54097" y="3039379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7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86137" y="3572538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05264" y="3311537"/>
            <a:ext cx="199707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78230" algn="l"/>
                <a:tab pos="1867535" algn="l"/>
              </a:tabLst>
            </a:pP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9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29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30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23182" y="3287055"/>
            <a:ext cx="12903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0200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(</a:t>
            </a:r>
            <a:r>
              <a:rPr sz="1750" i="1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spc="114" dirty="0">
                <a:solidFill>
                  <a:srgbClr val="BFBFBF"/>
                </a:solidFill>
                <a:latin typeface="Cambria"/>
                <a:cs typeface="Cambria"/>
              </a:rPr>
              <a:t>  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0135" y="4168614"/>
            <a:ext cx="14478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9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54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0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000" spc="17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48280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35" dirty="0"/>
              <a:t> </a:t>
            </a:r>
            <a:r>
              <a:rPr spc="-10" dirty="0"/>
              <a:t>illustration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9994" y="2231647"/>
            <a:ext cx="5760085" cy="3239770"/>
            <a:chOff x="359994" y="2231647"/>
            <a:chExt cx="5760085" cy="3239770"/>
          </a:xfrm>
        </p:grpSpPr>
        <p:sp>
          <p:nvSpPr>
            <p:cNvPr id="4" name="object 4"/>
            <p:cNvSpPr/>
            <p:nvPr/>
          </p:nvSpPr>
          <p:spPr>
            <a:xfrm>
              <a:off x="359994" y="2231647"/>
              <a:ext cx="5760085" cy="3239770"/>
            </a:xfrm>
            <a:custGeom>
              <a:avLst/>
              <a:gdLst/>
              <a:ahLst/>
              <a:cxnLst/>
              <a:rect l="l" t="t" r="r" b="b"/>
              <a:pathLst>
                <a:path w="5760085" h="3239770">
                  <a:moveTo>
                    <a:pt x="5759640" y="0"/>
                  </a:moveTo>
                  <a:lnTo>
                    <a:pt x="0" y="0"/>
                  </a:lnTo>
                  <a:lnTo>
                    <a:pt x="0" y="3239630"/>
                  </a:lnTo>
                  <a:lnTo>
                    <a:pt x="2880004" y="3239630"/>
                  </a:lnTo>
                  <a:lnTo>
                    <a:pt x="5759640" y="3239630"/>
                  </a:lnTo>
                  <a:lnTo>
                    <a:pt x="5759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2124" y="2367727"/>
              <a:ext cx="5028565" cy="2506345"/>
            </a:xfrm>
            <a:custGeom>
              <a:avLst/>
              <a:gdLst/>
              <a:ahLst/>
              <a:cxnLst/>
              <a:rect l="l" t="t" r="r" b="b"/>
              <a:pathLst>
                <a:path w="5028565" h="2506345">
                  <a:moveTo>
                    <a:pt x="2541231" y="2452674"/>
                  </a:moveTo>
                  <a:lnTo>
                    <a:pt x="54000" y="2452674"/>
                  </a:lnTo>
                  <a:lnTo>
                    <a:pt x="54000" y="355"/>
                  </a:lnTo>
                  <a:lnTo>
                    <a:pt x="5028476" y="355"/>
                  </a:lnTo>
                  <a:lnTo>
                    <a:pt x="5028476" y="2452674"/>
                  </a:lnTo>
                  <a:lnTo>
                    <a:pt x="2541231" y="2452674"/>
                  </a:lnTo>
                  <a:close/>
                </a:path>
                <a:path w="5028565" h="2506345">
                  <a:moveTo>
                    <a:pt x="54000" y="0"/>
                  </a:moveTo>
                  <a:lnTo>
                    <a:pt x="54000" y="2452319"/>
                  </a:lnTo>
                </a:path>
                <a:path w="5028565" h="2506345">
                  <a:moveTo>
                    <a:pt x="1297431" y="1883879"/>
                  </a:moveTo>
                  <a:lnTo>
                    <a:pt x="1297431" y="2452319"/>
                  </a:lnTo>
                </a:path>
                <a:path w="5028565" h="2506345">
                  <a:moveTo>
                    <a:pt x="1297431" y="0"/>
                  </a:moveTo>
                  <a:lnTo>
                    <a:pt x="1297431" y="1793875"/>
                  </a:lnTo>
                </a:path>
                <a:path w="5028565" h="2506345">
                  <a:moveTo>
                    <a:pt x="2540876" y="1271155"/>
                  </a:moveTo>
                  <a:lnTo>
                    <a:pt x="2540876" y="2452319"/>
                  </a:lnTo>
                </a:path>
                <a:path w="5028565" h="2506345">
                  <a:moveTo>
                    <a:pt x="2540876" y="0"/>
                  </a:moveTo>
                  <a:lnTo>
                    <a:pt x="2540876" y="1181150"/>
                  </a:lnTo>
                </a:path>
                <a:path w="5028565" h="2506345">
                  <a:moveTo>
                    <a:pt x="3784676" y="658075"/>
                  </a:moveTo>
                  <a:lnTo>
                    <a:pt x="3784676" y="2452319"/>
                  </a:lnTo>
                </a:path>
                <a:path w="5028565" h="2506345">
                  <a:moveTo>
                    <a:pt x="3784676" y="0"/>
                  </a:moveTo>
                  <a:lnTo>
                    <a:pt x="3784676" y="568071"/>
                  </a:lnTo>
                </a:path>
                <a:path w="5028565" h="2506345">
                  <a:moveTo>
                    <a:pt x="5028120" y="0"/>
                  </a:moveTo>
                  <a:lnTo>
                    <a:pt x="5028120" y="2452319"/>
                  </a:lnTo>
                </a:path>
                <a:path w="5028565" h="2506345">
                  <a:moveTo>
                    <a:pt x="5028120" y="2452319"/>
                  </a:moveTo>
                  <a:lnTo>
                    <a:pt x="54000" y="2452319"/>
                  </a:lnTo>
                </a:path>
                <a:path w="5028565" h="2506345">
                  <a:moveTo>
                    <a:pt x="54000" y="1838871"/>
                  </a:moveTo>
                  <a:lnTo>
                    <a:pt x="1252435" y="1838871"/>
                  </a:lnTo>
                </a:path>
                <a:path w="5028565" h="2506345">
                  <a:moveTo>
                    <a:pt x="1342440" y="1838871"/>
                  </a:moveTo>
                  <a:lnTo>
                    <a:pt x="5028120" y="1838871"/>
                  </a:lnTo>
                </a:path>
                <a:path w="5028565" h="2506345">
                  <a:moveTo>
                    <a:pt x="54000" y="1226159"/>
                  </a:moveTo>
                  <a:lnTo>
                    <a:pt x="2495880" y="1226159"/>
                  </a:lnTo>
                </a:path>
                <a:path w="5028565" h="2506345">
                  <a:moveTo>
                    <a:pt x="2585872" y="1226159"/>
                  </a:moveTo>
                  <a:lnTo>
                    <a:pt x="5028120" y="1226159"/>
                  </a:lnTo>
                </a:path>
                <a:path w="5028565" h="2506345">
                  <a:moveTo>
                    <a:pt x="54000" y="613079"/>
                  </a:moveTo>
                  <a:lnTo>
                    <a:pt x="3739680" y="613079"/>
                  </a:lnTo>
                </a:path>
                <a:path w="5028565" h="2506345">
                  <a:moveTo>
                    <a:pt x="3829672" y="613079"/>
                  </a:moveTo>
                  <a:lnTo>
                    <a:pt x="5028120" y="613079"/>
                  </a:lnTo>
                </a:path>
                <a:path w="5028565" h="2506345">
                  <a:moveTo>
                    <a:pt x="5028120" y="0"/>
                  </a:moveTo>
                  <a:lnTo>
                    <a:pt x="54000" y="0"/>
                  </a:lnTo>
                </a:path>
                <a:path w="5028565" h="2506345">
                  <a:moveTo>
                    <a:pt x="54000" y="2506319"/>
                  </a:moveTo>
                  <a:lnTo>
                    <a:pt x="54000" y="2452319"/>
                  </a:lnTo>
                </a:path>
                <a:path w="5028565" h="2506345">
                  <a:moveTo>
                    <a:pt x="54000" y="2506319"/>
                  </a:moveTo>
                  <a:lnTo>
                    <a:pt x="54000" y="2452319"/>
                  </a:lnTo>
                </a:path>
                <a:path w="5028565" h="2506345">
                  <a:moveTo>
                    <a:pt x="1297431" y="2506319"/>
                  </a:moveTo>
                  <a:lnTo>
                    <a:pt x="1297431" y="2452319"/>
                  </a:lnTo>
                </a:path>
                <a:path w="5028565" h="2506345">
                  <a:moveTo>
                    <a:pt x="1297431" y="2506319"/>
                  </a:moveTo>
                  <a:lnTo>
                    <a:pt x="1297431" y="2452319"/>
                  </a:lnTo>
                </a:path>
                <a:path w="5028565" h="2506345">
                  <a:moveTo>
                    <a:pt x="2540876" y="2506319"/>
                  </a:moveTo>
                  <a:lnTo>
                    <a:pt x="2540876" y="2452319"/>
                  </a:lnTo>
                </a:path>
                <a:path w="5028565" h="2506345">
                  <a:moveTo>
                    <a:pt x="2540876" y="2506319"/>
                  </a:moveTo>
                  <a:lnTo>
                    <a:pt x="2540876" y="2452319"/>
                  </a:lnTo>
                </a:path>
                <a:path w="5028565" h="2506345">
                  <a:moveTo>
                    <a:pt x="3784676" y="2506319"/>
                  </a:moveTo>
                  <a:lnTo>
                    <a:pt x="3784676" y="2452319"/>
                  </a:lnTo>
                </a:path>
                <a:path w="5028565" h="2506345">
                  <a:moveTo>
                    <a:pt x="3784676" y="2506319"/>
                  </a:moveTo>
                  <a:lnTo>
                    <a:pt x="3784676" y="2452319"/>
                  </a:lnTo>
                </a:path>
                <a:path w="5028565" h="2506345">
                  <a:moveTo>
                    <a:pt x="5028120" y="2506319"/>
                  </a:moveTo>
                  <a:lnTo>
                    <a:pt x="5028120" y="2452319"/>
                  </a:lnTo>
                </a:path>
                <a:path w="5028565" h="2506345">
                  <a:moveTo>
                    <a:pt x="5028120" y="2506319"/>
                  </a:moveTo>
                  <a:lnTo>
                    <a:pt x="5028120" y="2452319"/>
                  </a:lnTo>
                </a:path>
                <a:path w="5028565" h="2506345">
                  <a:moveTo>
                    <a:pt x="54000" y="2452319"/>
                  </a:moveTo>
                  <a:lnTo>
                    <a:pt x="5028120" y="2452319"/>
                  </a:lnTo>
                </a:path>
                <a:path w="5028565" h="2506345">
                  <a:moveTo>
                    <a:pt x="0" y="2452319"/>
                  </a:moveTo>
                  <a:lnTo>
                    <a:pt x="54000" y="2452319"/>
                  </a:lnTo>
                </a:path>
                <a:path w="5028565" h="2506345">
                  <a:moveTo>
                    <a:pt x="0" y="2452319"/>
                  </a:moveTo>
                  <a:lnTo>
                    <a:pt x="54000" y="2452319"/>
                  </a:lnTo>
                </a:path>
                <a:path w="5028565" h="2506345">
                  <a:moveTo>
                    <a:pt x="0" y="1838871"/>
                  </a:moveTo>
                  <a:lnTo>
                    <a:pt x="54000" y="1838871"/>
                  </a:lnTo>
                </a:path>
                <a:path w="5028565" h="2506345">
                  <a:moveTo>
                    <a:pt x="0" y="1838871"/>
                  </a:moveTo>
                  <a:lnTo>
                    <a:pt x="54000" y="1838871"/>
                  </a:lnTo>
                </a:path>
                <a:path w="5028565" h="2506345">
                  <a:moveTo>
                    <a:pt x="0" y="1226159"/>
                  </a:moveTo>
                  <a:lnTo>
                    <a:pt x="54000" y="1226159"/>
                  </a:lnTo>
                </a:path>
                <a:path w="5028565" h="2506345">
                  <a:moveTo>
                    <a:pt x="0" y="1226159"/>
                  </a:moveTo>
                  <a:lnTo>
                    <a:pt x="54000" y="1226159"/>
                  </a:lnTo>
                </a:path>
                <a:path w="5028565" h="2506345">
                  <a:moveTo>
                    <a:pt x="0" y="613079"/>
                  </a:moveTo>
                  <a:lnTo>
                    <a:pt x="54000" y="613079"/>
                  </a:lnTo>
                </a:path>
                <a:path w="5028565" h="2506345">
                  <a:moveTo>
                    <a:pt x="0" y="613079"/>
                  </a:moveTo>
                  <a:lnTo>
                    <a:pt x="54000" y="613079"/>
                  </a:lnTo>
                </a:path>
                <a:path w="5028565" h="2506345">
                  <a:moveTo>
                    <a:pt x="0" y="0"/>
                  </a:moveTo>
                  <a:lnTo>
                    <a:pt x="54000" y="0"/>
                  </a:lnTo>
                </a:path>
                <a:path w="5028565" h="2506345">
                  <a:moveTo>
                    <a:pt x="0" y="0"/>
                  </a:moveTo>
                  <a:lnTo>
                    <a:pt x="54000" y="0"/>
                  </a:lnTo>
                </a:path>
                <a:path w="5028565" h="2506345">
                  <a:moveTo>
                    <a:pt x="54000" y="2452319"/>
                  </a:moveTo>
                  <a:lnTo>
                    <a:pt x="54000" y="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94559" y="416160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94559" y="416160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38004" y="354887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8004" y="354887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81804" y="293579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81804" y="293579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9934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93378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1334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24422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6820" y="4724187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6820" y="411075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6820" y="349767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6820" y="288422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6820" y="227078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8897" y="4884385"/>
            <a:ext cx="1423035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900" dirty="0">
                <a:latin typeface="Arial"/>
                <a:cs typeface="Arial"/>
              </a:rPr>
              <a:t>Amount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chickens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barn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5348" y="3313393"/>
            <a:ext cx="153670" cy="72707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clucks/minute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7643" y="2375639"/>
            <a:ext cx="4968240" cy="2448560"/>
          </a:xfrm>
          <a:custGeom>
            <a:avLst/>
            <a:gdLst/>
            <a:ahLst/>
            <a:cxnLst/>
            <a:rect l="l" t="t" r="r" b="b"/>
            <a:pathLst>
              <a:path w="4968240" h="2448560">
                <a:moveTo>
                  <a:pt x="0" y="2448001"/>
                </a:moveTo>
                <a:lnTo>
                  <a:pt x="4967998" y="0"/>
                </a:lnTo>
              </a:path>
            </a:pathLst>
          </a:custGeom>
          <a:ln w="29159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263995" y="2231647"/>
            <a:ext cx="5760085" cy="3239770"/>
            <a:chOff x="6263995" y="2231647"/>
            <a:chExt cx="5760085" cy="3239770"/>
          </a:xfrm>
        </p:grpSpPr>
        <p:sp>
          <p:nvSpPr>
            <p:cNvPr id="25" name="object 25"/>
            <p:cNvSpPr/>
            <p:nvPr/>
          </p:nvSpPr>
          <p:spPr>
            <a:xfrm>
              <a:off x="6263995" y="2231647"/>
              <a:ext cx="5760085" cy="3239770"/>
            </a:xfrm>
            <a:custGeom>
              <a:avLst/>
              <a:gdLst/>
              <a:ahLst/>
              <a:cxnLst/>
              <a:rect l="l" t="t" r="r" b="b"/>
              <a:pathLst>
                <a:path w="5760084" h="3239770">
                  <a:moveTo>
                    <a:pt x="5759640" y="0"/>
                  </a:moveTo>
                  <a:lnTo>
                    <a:pt x="0" y="0"/>
                  </a:lnTo>
                  <a:lnTo>
                    <a:pt x="0" y="3239630"/>
                  </a:lnTo>
                  <a:lnTo>
                    <a:pt x="2880004" y="3239630"/>
                  </a:lnTo>
                  <a:lnTo>
                    <a:pt x="5759640" y="3239630"/>
                  </a:lnTo>
                  <a:lnTo>
                    <a:pt x="5759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46125" y="2367359"/>
              <a:ext cx="4961890" cy="2506980"/>
            </a:xfrm>
            <a:custGeom>
              <a:avLst/>
              <a:gdLst/>
              <a:ahLst/>
              <a:cxnLst/>
              <a:rect l="l" t="t" r="r" b="b"/>
              <a:pathLst>
                <a:path w="4961890" h="2506979">
                  <a:moveTo>
                    <a:pt x="2507754" y="2453043"/>
                  </a:moveTo>
                  <a:lnTo>
                    <a:pt x="54000" y="2453043"/>
                  </a:lnTo>
                  <a:lnTo>
                    <a:pt x="54000" y="723"/>
                  </a:lnTo>
                  <a:lnTo>
                    <a:pt x="4961877" y="723"/>
                  </a:lnTo>
                  <a:lnTo>
                    <a:pt x="4961877" y="2453043"/>
                  </a:lnTo>
                  <a:lnTo>
                    <a:pt x="2507754" y="2453043"/>
                  </a:lnTo>
                  <a:close/>
                </a:path>
                <a:path w="4961890" h="2506979">
                  <a:moveTo>
                    <a:pt x="54000" y="2452687"/>
                  </a:moveTo>
                  <a:lnTo>
                    <a:pt x="1644840" y="2452687"/>
                  </a:lnTo>
                </a:path>
                <a:path w="4961890" h="2506979">
                  <a:moveTo>
                    <a:pt x="1734832" y="2452687"/>
                  </a:moveTo>
                  <a:lnTo>
                    <a:pt x="4961877" y="2452687"/>
                  </a:lnTo>
                </a:path>
                <a:path w="4961890" h="2506979">
                  <a:moveTo>
                    <a:pt x="4961877" y="2207158"/>
                  </a:moveTo>
                  <a:lnTo>
                    <a:pt x="54000" y="2207158"/>
                  </a:lnTo>
                </a:path>
                <a:path w="4961890" h="2506979">
                  <a:moveTo>
                    <a:pt x="4961877" y="1961997"/>
                  </a:moveTo>
                  <a:lnTo>
                    <a:pt x="54000" y="1961997"/>
                  </a:lnTo>
                </a:path>
                <a:path w="4961890" h="2506979">
                  <a:moveTo>
                    <a:pt x="4961877" y="1716849"/>
                  </a:moveTo>
                  <a:lnTo>
                    <a:pt x="54000" y="1716849"/>
                  </a:lnTo>
                </a:path>
                <a:path w="4961890" h="2506979">
                  <a:moveTo>
                    <a:pt x="4961877" y="1471688"/>
                  </a:moveTo>
                  <a:lnTo>
                    <a:pt x="54000" y="1471688"/>
                  </a:lnTo>
                </a:path>
                <a:path w="4961890" h="2506979">
                  <a:moveTo>
                    <a:pt x="4961877" y="1226527"/>
                  </a:moveTo>
                  <a:lnTo>
                    <a:pt x="54000" y="1226527"/>
                  </a:lnTo>
                </a:path>
                <a:path w="4961890" h="2506979">
                  <a:moveTo>
                    <a:pt x="4961877" y="981367"/>
                  </a:moveTo>
                  <a:lnTo>
                    <a:pt x="54000" y="981367"/>
                  </a:lnTo>
                </a:path>
                <a:path w="4961890" h="2506979">
                  <a:moveTo>
                    <a:pt x="4961877" y="735838"/>
                  </a:moveTo>
                  <a:lnTo>
                    <a:pt x="54000" y="735838"/>
                  </a:lnTo>
                </a:path>
                <a:path w="4961890" h="2506979">
                  <a:moveTo>
                    <a:pt x="4961877" y="490689"/>
                  </a:moveTo>
                  <a:lnTo>
                    <a:pt x="54000" y="490689"/>
                  </a:lnTo>
                </a:path>
                <a:path w="4961890" h="2506979">
                  <a:moveTo>
                    <a:pt x="4961877" y="245529"/>
                  </a:moveTo>
                  <a:lnTo>
                    <a:pt x="54000" y="245529"/>
                  </a:lnTo>
                </a:path>
                <a:path w="4961890" h="2506979">
                  <a:moveTo>
                    <a:pt x="4961877" y="0"/>
                  </a:moveTo>
                  <a:lnTo>
                    <a:pt x="54000" y="0"/>
                  </a:lnTo>
                </a:path>
                <a:path w="4961890" h="2506979">
                  <a:moveTo>
                    <a:pt x="54000" y="2506687"/>
                  </a:moveTo>
                  <a:lnTo>
                    <a:pt x="54000" y="2452687"/>
                  </a:lnTo>
                </a:path>
                <a:path w="4961890" h="2506979">
                  <a:moveTo>
                    <a:pt x="54000" y="2506687"/>
                  </a:moveTo>
                  <a:lnTo>
                    <a:pt x="54000" y="2452687"/>
                  </a:lnTo>
                </a:path>
                <a:path w="4961890" h="2506979">
                  <a:moveTo>
                    <a:pt x="1689836" y="2497683"/>
                  </a:moveTo>
                  <a:lnTo>
                    <a:pt x="1689836" y="2506687"/>
                  </a:lnTo>
                </a:path>
                <a:path w="4961890" h="2506979">
                  <a:moveTo>
                    <a:pt x="1689836" y="2497683"/>
                  </a:moveTo>
                  <a:lnTo>
                    <a:pt x="1689836" y="2506687"/>
                  </a:lnTo>
                </a:path>
                <a:path w="4961890" h="2506979">
                  <a:moveTo>
                    <a:pt x="3325672" y="2506687"/>
                  </a:moveTo>
                  <a:lnTo>
                    <a:pt x="3325672" y="2452687"/>
                  </a:lnTo>
                </a:path>
                <a:path w="4961890" h="2506979">
                  <a:moveTo>
                    <a:pt x="3325672" y="2506687"/>
                  </a:moveTo>
                  <a:lnTo>
                    <a:pt x="3325672" y="2452687"/>
                  </a:lnTo>
                </a:path>
                <a:path w="4961890" h="2506979">
                  <a:moveTo>
                    <a:pt x="4961877" y="2506687"/>
                  </a:moveTo>
                  <a:lnTo>
                    <a:pt x="4961877" y="2452687"/>
                  </a:lnTo>
                </a:path>
                <a:path w="4961890" h="2506979">
                  <a:moveTo>
                    <a:pt x="4961877" y="2506687"/>
                  </a:moveTo>
                  <a:lnTo>
                    <a:pt x="4961877" y="2452687"/>
                  </a:lnTo>
                </a:path>
                <a:path w="4961890" h="2506979">
                  <a:moveTo>
                    <a:pt x="54000" y="2452687"/>
                  </a:moveTo>
                  <a:lnTo>
                    <a:pt x="1644840" y="2452687"/>
                  </a:lnTo>
                </a:path>
                <a:path w="4961890" h="2506979">
                  <a:moveTo>
                    <a:pt x="1734832" y="2452687"/>
                  </a:moveTo>
                  <a:lnTo>
                    <a:pt x="4961877" y="2452687"/>
                  </a:lnTo>
                </a:path>
                <a:path w="4961890" h="2506979">
                  <a:moveTo>
                    <a:pt x="0" y="2452687"/>
                  </a:moveTo>
                  <a:lnTo>
                    <a:pt x="54000" y="2452687"/>
                  </a:lnTo>
                </a:path>
                <a:path w="4961890" h="2506979">
                  <a:moveTo>
                    <a:pt x="0" y="2452687"/>
                  </a:moveTo>
                  <a:lnTo>
                    <a:pt x="54000" y="2452687"/>
                  </a:lnTo>
                </a:path>
                <a:path w="4961890" h="2506979">
                  <a:moveTo>
                    <a:pt x="0" y="2207158"/>
                  </a:moveTo>
                  <a:lnTo>
                    <a:pt x="54000" y="2207158"/>
                  </a:lnTo>
                </a:path>
                <a:path w="4961890" h="2506979">
                  <a:moveTo>
                    <a:pt x="0" y="2207158"/>
                  </a:moveTo>
                  <a:lnTo>
                    <a:pt x="54000" y="2207158"/>
                  </a:lnTo>
                </a:path>
                <a:path w="4961890" h="2506979">
                  <a:moveTo>
                    <a:pt x="0" y="1961997"/>
                  </a:moveTo>
                  <a:lnTo>
                    <a:pt x="54000" y="1961997"/>
                  </a:lnTo>
                </a:path>
                <a:path w="4961890" h="2506979">
                  <a:moveTo>
                    <a:pt x="0" y="1961997"/>
                  </a:moveTo>
                  <a:lnTo>
                    <a:pt x="54000" y="1961997"/>
                  </a:lnTo>
                </a:path>
                <a:path w="4961890" h="2506979">
                  <a:moveTo>
                    <a:pt x="0" y="1716849"/>
                  </a:moveTo>
                  <a:lnTo>
                    <a:pt x="54000" y="1716849"/>
                  </a:lnTo>
                </a:path>
                <a:path w="4961890" h="2506979">
                  <a:moveTo>
                    <a:pt x="0" y="1716849"/>
                  </a:moveTo>
                  <a:lnTo>
                    <a:pt x="54000" y="1716849"/>
                  </a:lnTo>
                </a:path>
                <a:path w="4961890" h="2506979">
                  <a:moveTo>
                    <a:pt x="0" y="1471688"/>
                  </a:moveTo>
                  <a:lnTo>
                    <a:pt x="54000" y="1471688"/>
                  </a:lnTo>
                </a:path>
                <a:path w="4961890" h="2506979">
                  <a:moveTo>
                    <a:pt x="0" y="1471688"/>
                  </a:moveTo>
                  <a:lnTo>
                    <a:pt x="54000" y="1471688"/>
                  </a:lnTo>
                </a:path>
                <a:path w="4961890" h="2506979">
                  <a:moveTo>
                    <a:pt x="0" y="1226527"/>
                  </a:moveTo>
                  <a:lnTo>
                    <a:pt x="54000" y="1226527"/>
                  </a:lnTo>
                </a:path>
                <a:path w="4961890" h="2506979">
                  <a:moveTo>
                    <a:pt x="0" y="1226527"/>
                  </a:moveTo>
                  <a:lnTo>
                    <a:pt x="54000" y="1226527"/>
                  </a:lnTo>
                </a:path>
                <a:path w="4961890" h="2506979">
                  <a:moveTo>
                    <a:pt x="0" y="981367"/>
                  </a:moveTo>
                  <a:lnTo>
                    <a:pt x="54000" y="981367"/>
                  </a:lnTo>
                </a:path>
                <a:path w="4961890" h="2506979">
                  <a:moveTo>
                    <a:pt x="0" y="981367"/>
                  </a:moveTo>
                  <a:lnTo>
                    <a:pt x="54000" y="981367"/>
                  </a:lnTo>
                </a:path>
                <a:path w="4961890" h="2506979">
                  <a:moveTo>
                    <a:pt x="0" y="735838"/>
                  </a:moveTo>
                  <a:lnTo>
                    <a:pt x="54000" y="735838"/>
                  </a:lnTo>
                </a:path>
                <a:path w="4961890" h="2506979">
                  <a:moveTo>
                    <a:pt x="0" y="735838"/>
                  </a:moveTo>
                  <a:lnTo>
                    <a:pt x="54000" y="735838"/>
                  </a:lnTo>
                </a:path>
                <a:path w="4961890" h="2506979">
                  <a:moveTo>
                    <a:pt x="0" y="490689"/>
                  </a:moveTo>
                  <a:lnTo>
                    <a:pt x="54000" y="490689"/>
                  </a:lnTo>
                </a:path>
                <a:path w="4961890" h="2506979">
                  <a:moveTo>
                    <a:pt x="0" y="490689"/>
                  </a:moveTo>
                  <a:lnTo>
                    <a:pt x="54000" y="490689"/>
                  </a:lnTo>
                </a:path>
                <a:path w="4961890" h="2506979">
                  <a:moveTo>
                    <a:pt x="0" y="245529"/>
                  </a:moveTo>
                  <a:lnTo>
                    <a:pt x="54000" y="245529"/>
                  </a:lnTo>
                </a:path>
                <a:path w="4961890" h="2506979">
                  <a:moveTo>
                    <a:pt x="0" y="245529"/>
                  </a:moveTo>
                  <a:lnTo>
                    <a:pt x="54000" y="245529"/>
                  </a:lnTo>
                </a:path>
                <a:path w="4961890" h="2506979">
                  <a:moveTo>
                    <a:pt x="0" y="0"/>
                  </a:moveTo>
                  <a:lnTo>
                    <a:pt x="54000" y="0"/>
                  </a:lnTo>
                </a:path>
                <a:path w="4961890" h="2506979">
                  <a:moveTo>
                    <a:pt x="0" y="0"/>
                  </a:moveTo>
                  <a:lnTo>
                    <a:pt x="54000" y="0"/>
                  </a:lnTo>
                </a:path>
                <a:path w="4961890" h="2506979">
                  <a:moveTo>
                    <a:pt x="54000" y="2452687"/>
                  </a:moveTo>
                  <a:lnTo>
                    <a:pt x="54000" y="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90966" y="477503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90966" y="477503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854304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  <p:sp>
        <p:nvSpPr>
          <p:cNvPr id="30" name="object 30"/>
          <p:cNvSpPr txBox="1"/>
          <p:nvPr/>
        </p:nvSpPr>
        <p:spPr>
          <a:xfrm>
            <a:off x="8489784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125621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762905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63855" y="2270788"/>
            <a:ext cx="163830" cy="263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45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5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5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46857" y="5130625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49705" y="3527939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48280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35" dirty="0"/>
              <a:t> </a:t>
            </a:r>
            <a:r>
              <a:rPr spc="-10" dirty="0"/>
              <a:t>illustration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9949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Let‘s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say theta0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(so 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intercept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0).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J(theta1)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1870545"/>
            <a:ext cx="4883150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theta1?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Theta1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3160" y="5715358"/>
            <a:ext cx="1176845" cy="97991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7895B88-D5A4-E5D6-D5A3-BEDE688CB656}"/>
              </a:ext>
            </a:extLst>
          </p:cNvPr>
          <p:cNvGrpSpPr/>
          <p:nvPr/>
        </p:nvGrpSpPr>
        <p:grpSpPr>
          <a:xfrm>
            <a:off x="6074652" y="2188857"/>
            <a:ext cx="5760085" cy="3239770"/>
            <a:chOff x="5616359" y="2087997"/>
            <a:chExt cx="5760085" cy="3239770"/>
          </a:xfrm>
        </p:grpSpPr>
        <p:grpSp>
          <p:nvGrpSpPr>
            <p:cNvPr id="9" name="object 9"/>
            <p:cNvGrpSpPr/>
            <p:nvPr/>
          </p:nvGrpSpPr>
          <p:grpSpPr>
            <a:xfrm>
              <a:off x="5616359" y="2087997"/>
              <a:ext cx="5760085" cy="3239770"/>
              <a:chOff x="5616359" y="2087997"/>
              <a:chExt cx="5760085" cy="3239770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5616359" y="2087997"/>
                <a:ext cx="5760085" cy="3239770"/>
              </a:xfrm>
              <a:custGeom>
                <a:avLst/>
                <a:gdLst/>
                <a:ahLst/>
                <a:cxnLst/>
                <a:rect l="l" t="t" r="r" b="b"/>
                <a:pathLst>
                  <a:path w="5760084" h="3239770">
                    <a:moveTo>
                      <a:pt x="5759640" y="0"/>
                    </a:moveTo>
                    <a:lnTo>
                      <a:pt x="0" y="0"/>
                    </a:lnTo>
                    <a:lnTo>
                      <a:pt x="0" y="3239643"/>
                    </a:lnTo>
                    <a:lnTo>
                      <a:pt x="2880004" y="3239643"/>
                    </a:lnTo>
                    <a:lnTo>
                      <a:pt x="5759640" y="3239643"/>
                    </a:lnTo>
                    <a:lnTo>
                      <a:pt x="575964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6198476" y="2224078"/>
                <a:ext cx="5028565" cy="2506345"/>
              </a:xfrm>
              <a:custGeom>
                <a:avLst/>
                <a:gdLst/>
                <a:ahLst/>
                <a:cxnLst/>
                <a:rect l="l" t="t" r="r" b="b"/>
                <a:pathLst>
                  <a:path w="5028565" h="2506345">
                    <a:moveTo>
                      <a:pt x="2541244" y="2452687"/>
                    </a:moveTo>
                    <a:lnTo>
                      <a:pt x="54000" y="2452687"/>
                    </a:lnTo>
                    <a:lnTo>
                      <a:pt x="54000" y="368"/>
                    </a:lnTo>
                    <a:lnTo>
                      <a:pt x="5028488" y="368"/>
                    </a:lnTo>
                    <a:lnTo>
                      <a:pt x="5028488" y="2452687"/>
                    </a:lnTo>
                    <a:lnTo>
                      <a:pt x="2541244" y="2452687"/>
                    </a:lnTo>
                    <a:close/>
                  </a:path>
                  <a:path w="5028565" h="2506345">
                    <a:moveTo>
                      <a:pt x="54000" y="0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1297444" y="188387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1297444" y="0"/>
                    </a:moveTo>
                    <a:lnTo>
                      <a:pt x="1297444" y="1793887"/>
                    </a:lnTo>
                  </a:path>
                  <a:path w="5028565" h="2506345">
                    <a:moveTo>
                      <a:pt x="2540889" y="1271168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2540889" y="0"/>
                    </a:moveTo>
                    <a:lnTo>
                      <a:pt x="2540889" y="1181163"/>
                    </a:lnTo>
                  </a:path>
                  <a:path w="5028565" h="2506345">
                    <a:moveTo>
                      <a:pt x="3784688" y="658088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3784688" y="0"/>
                    </a:moveTo>
                    <a:lnTo>
                      <a:pt x="3784688" y="568083"/>
                    </a:lnTo>
                  </a:path>
                  <a:path w="5028565" h="2506345">
                    <a:moveTo>
                      <a:pt x="5028120" y="0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02812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54000" y="1838883"/>
                    </a:moveTo>
                    <a:lnTo>
                      <a:pt x="1252448" y="1838883"/>
                    </a:lnTo>
                  </a:path>
                  <a:path w="5028565" h="2506345">
                    <a:moveTo>
                      <a:pt x="1342440" y="1838883"/>
                    </a:moveTo>
                    <a:lnTo>
                      <a:pt x="5028120" y="1838883"/>
                    </a:lnTo>
                  </a:path>
                  <a:path w="5028565" h="2506345">
                    <a:moveTo>
                      <a:pt x="54000" y="1226159"/>
                    </a:moveTo>
                    <a:lnTo>
                      <a:pt x="2495880" y="1226159"/>
                    </a:lnTo>
                  </a:path>
                  <a:path w="5028565" h="2506345">
                    <a:moveTo>
                      <a:pt x="2585885" y="1226159"/>
                    </a:moveTo>
                    <a:lnTo>
                      <a:pt x="5028120" y="1226159"/>
                    </a:lnTo>
                  </a:path>
                  <a:path w="5028565" h="2506345">
                    <a:moveTo>
                      <a:pt x="54000" y="613079"/>
                    </a:moveTo>
                    <a:lnTo>
                      <a:pt x="3739680" y="613079"/>
                    </a:lnTo>
                  </a:path>
                  <a:path w="5028565" h="2506345">
                    <a:moveTo>
                      <a:pt x="3829685" y="613079"/>
                    </a:moveTo>
                    <a:lnTo>
                      <a:pt x="5028120" y="613079"/>
                    </a:lnTo>
                  </a:path>
                  <a:path w="5028565" h="2506345">
                    <a:moveTo>
                      <a:pt x="502812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54000" y="2506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54000" y="2506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1297444" y="250631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1297444" y="250631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2540889" y="2506319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2540889" y="2506319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3784688" y="2506319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3784688" y="2506319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5028120" y="2506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028120" y="2506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4000" y="2452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0" y="1838883"/>
                    </a:moveTo>
                    <a:lnTo>
                      <a:pt x="54000" y="1838883"/>
                    </a:lnTo>
                  </a:path>
                  <a:path w="5028565" h="2506345">
                    <a:moveTo>
                      <a:pt x="0" y="1838883"/>
                    </a:moveTo>
                    <a:lnTo>
                      <a:pt x="54000" y="1838883"/>
                    </a:lnTo>
                  </a:path>
                  <a:path w="5028565" h="2506345">
                    <a:moveTo>
                      <a:pt x="0" y="1226159"/>
                    </a:moveTo>
                    <a:lnTo>
                      <a:pt x="54000" y="1226159"/>
                    </a:lnTo>
                  </a:path>
                  <a:path w="5028565" h="2506345">
                    <a:moveTo>
                      <a:pt x="0" y="1226159"/>
                    </a:moveTo>
                    <a:lnTo>
                      <a:pt x="54000" y="1226159"/>
                    </a:lnTo>
                  </a:path>
                  <a:path w="5028565" h="2506345">
                    <a:moveTo>
                      <a:pt x="0" y="613079"/>
                    </a:moveTo>
                    <a:lnTo>
                      <a:pt x="54000" y="613079"/>
                    </a:lnTo>
                  </a:path>
                  <a:path w="5028565" h="2506345">
                    <a:moveTo>
                      <a:pt x="0" y="613079"/>
                    </a:moveTo>
                    <a:lnTo>
                      <a:pt x="54000" y="613079"/>
                    </a:lnTo>
                  </a:path>
                  <a:path w="5028565" h="2506345">
                    <a:moveTo>
                      <a:pt x="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54000" y="2452319"/>
                    </a:moveTo>
                    <a:lnTo>
                      <a:pt x="54000" y="0"/>
                    </a:lnTo>
                  </a:path>
                </a:pathLst>
              </a:custGeom>
              <a:ln w="3175">
                <a:solidFill>
                  <a:srgbClr val="B2B2B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7450924" y="4017965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89992" y="0"/>
                    </a:moveTo>
                    <a:lnTo>
                      <a:pt x="0" y="0"/>
                    </a:lnTo>
                    <a:lnTo>
                      <a:pt x="0" y="89992"/>
                    </a:lnTo>
                    <a:lnTo>
                      <a:pt x="89992" y="89992"/>
                    </a:lnTo>
                    <a:lnTo>
                      <a:pt x="89992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7450924" y="4017965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0" y="0"/>
                    </a:moveTo>
                    <a:lnTo>
                      <a:pt x="0" y="89992"/>
                    </a:lnTo>
                    <a:lnTo>
                      <a:pt x="89992" y="89992"/>
                    </a:lnTo>
                    <a:lnTo>
                      <a:pt x="89992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8694356" y="340524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90004" y="0"/>
                    </a:moveTo>
                    <a:lnTo>
                      <a:pt x="0" y="0"/>
                    </a:ln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8694356" y="340524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0" y="0"/>
                    </a:move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9938156" y="279216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69">
                    <a:moveTo>
                      <a:pt x="90004" y="0"/>
                    </a:moveTo>
                    <a:lnTo>
                      <a:pt x="0" y="0"/>
                    </a:ln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9938156" y="279216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69">
                    <a:moveTo>
                      <a:pt x="0" y="0"/>
                    </a:move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8"/>
            <p:cNvSpPr txBox="1"/>
            <p:nvPr/>
          </p:nvSpPr>
          <p:spPr>
            <a:xfrm>
              <a:off x="6206655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0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449743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1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9937698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3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11181143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4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083185" y="4580906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0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6083185" y="3966022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1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083185" y="3354022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2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083185" y="2740587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3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083185" y="2127151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4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965617" y="4740748"/>
              <a:ext cx="1423670" cy="4095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635" algn="ctr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2</a:t>
              </a:r>
              <a:endParaRPr sz="10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740"/>
                </a:spcBef>
              </a:pPr>
              <a:r>
                <a:rPr sz="900" dirty="0">
                  <a:latin typeface="Arial"/>
                  <a:cs typeface="Arial"/>
                </a:rPr>
                <a:t>Amount</a:t>
              </a:r>
              <a:r>
                <a:rPr sz="900" spc="-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of</a:t>
              </a:r>
              <a:r>
                <a:rPr sz="900" spc="-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chickens</a:t>
              </a:r>
              <a:r>
                <a:rPr sz="900" spc="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in</a:t>
              </a:r>
              <a:r>
                <a:rPr sz="900" spc="4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barn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801701" y="3169756"/>
              <a:ext cx="153670" cy="727075"/>
            </a:xfrm>
            <a:prstGeom prst="rect">
              <a:avLst/>
            </a:prstGeom>
          </p:spPr>
          <p:txBody>
            <a:bodyPr vert="vert270" wrap="square" lIns="0" tIns="19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5"/>
                </a:spcBef>
              </a:pPr>
              <a:r>
                <a:rPr sz="900" spc="-10" dirty="0">
                  <a:latin typeface="Arial"/>
                  <a:cs typeface="Arial"/>
                </a:rPr>
                <a:t>clucks/minute</a:t>
              </a:r>
              <a:endParaRPr sz="900">
                <a:latin typeface="Arial"/>
                <a:cs typeface="Arial"/>
              </a:endParaRPr>
            </a:p>
          </p:txBody>
        </p:sp>
        <p:grpSp>
          <p:nvGrpSpPr>
            <p:cNvPr id="29" name="object 29"/>
            <p:cNvGrpSpPr/>
            <p:nvPr/>
          </p:nvGrpSpPr>
          <p:grpSpPr>
            <a:xfrm>
              <a:off x="6249415" y="2181063"/>
              <a:ext cx="3785870" cy="2513330"/>
              <a:chOff x="6249415" y="2181063"/>
              <a:chExt cx="3785870" cy="2513330"/>
            </a:xfrm>
          </p:grpSpPr>
          <p:sp>
            <p:nvSpPr>
              <p:cNvPr id="30" name="object 30"/>
              <p:cNvSpPr/>
              <p:nvPr/>
            </p:nvSpPr>
            <p:spPr>
              <a:xfrm>
                <a:off x="6263995" y="2195642"/>
                <a:ext cx="1656080" cy="2484120"/>
              </a:xfrm>
              <a:custGeom>
                <a:avLst/>
                <a:gdLst/>
                <a:ahLst/>
                <a:cxnLst/>
                <a:rect l="l" t="t" r="r" b="b"/>
                <a:pathLst>
                  <a:path w="1656079" h="2484120">
                    <a:moveTo>
                      <a:pt x="0" y="2484005"/>
                    </a:moveTo>
                    <a:lnTo>
                      <a:pt x="1656003" y="0"/>
                    </a:lnTo>
                  </a:path>
                </a:pathLst>
              </a:custGeom>
              <a:ln w="29159">
                <a:solidFill>
                  <a:srgbClr val="00000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7487996" y="3034439"/>
                <a:ext cx="0" cy="842644"/>
              </a:xfrm>
              <a:custGeom>
                <a:avLst/>
                <a:gdLst/>
                <a:ahLst/>
                <a:cxnLst/>
                <a:rect l="l" t="t" r="r" b="b"/>
                <a:pathLst>
                  <a:path h="842645">
                    <a:moveTo>
                      <a:pt x="0" y="842403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7433996" y="2879639"/>
                <a:ext cx="108585" cy="115252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152525">
                    <a:moveTo>
                      <a:pt x="108000" y="990003"/>
                    </a:moveTo>
                    <a:lnTo>
                      <a:pt x="0" y="990003"/>
                    </a:lnTo>
                    <a:lnTo>
                      <a:pt x="54000" y="1152004"/>
                    </a:lnTo>
                    <a:lnTo>
                      <a:pt x="108000" y="990003"/>
                    </a:lnTo>
                    <a:close/>
                  </a:path>
                  <a:path w="108584" h="1152525">
                    <a:moveTo>
                      <a:pt x="108000" y="162001"/>
                    </a:moveTo>
                    <a:lnTo>
                      <a:pt x="54000" y="0"/>
                    </a:lnTo>
                    <a:lnTo>
                      <a:pt x="0" y="162001"/>
                    </a:lnTo>
                    <a:lnTo>
                      <a:pt x="108000" y="162001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8730005" y="2232003"/>
                <a:ext cx="0" cy="1042669"/>
              </a:xfrm>
              <a:custGeom>
                <a:avLst/>
                <a:gdLst/>
                <a:ahLst/>
                <a:cxnLst/>
                <a:rect l="l" t="t" r="r" b="b"/>
                <a:pathLst>
                  <a:path h="1042670">
                    <a:moveTo>
                      <a:pt x="0" y="104220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8676004" y="3267002"/>
                <a:ext cx="108585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62560">
                    <a:moveTo>
                      <a:pt x="108000" y="0"/>
                    </a:moveTo>
                    <a:lnTo>
                      <a:pt x="0" y="0"/>
                    </a:lnTo>
                    <a:lnTo>
                      <a:pt x="54000" y="162001"/>
                    </a:lnTo>
                    <a:lnTo>
                      <a:pt x="108000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9981006" y="2232003"/>
                <a:ext cx="0" cy="430530"/>
              </a:xfrm>
              <a:custGeom>
                <a:avLst/>
                <a:gdLst/>
                <a:ahLst/>
                <a:cxnLst/>
                <a:rect l="l" t="t" r="r" b="b"/>
                <a:pathLst>
                  <a:path h="430530">
                    <a:moveTo>
                      <a:pt x="0" y="4301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9927005" y="2655001"/>
                <a:ext cx="108585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62560">
                    <a:moveTo>
                      <a:pt x="107988" y="0"/>
                    </a:moveTo>
                    <a:lnTo>
                      <a:pt x="0" y="0"/>
                    </a:lnTo>
                    <a:lnTo>
                      <a:pt x="54000" y="162001"/>
                    </a:lnTo>
                    <a:lnTo>
                      <a:pt x="107988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37" name="object 37"/>
          <p:cNvSpPr txBox="1"/>
          <p:nvPr/>
        </p:nvSpPr>
        <p:spPr>
          <a:xfrm>
            <a:off x="1363941" y="3572538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54456" y="3311537"/>
            <a:ext cx="11931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55650" algn="l"/>
              </a:tabLst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229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44255" y="3105255"/>
            <a:ext cx="57658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3245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46935" y="3581174"/>
            <a:ext cx="7493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58135" y="3811578"/>
            <a:ext cx="31940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9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19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54097" y="3039379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7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86137" y="3572538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05264" y="3311537"/>
            <a:ext cx="199707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78230" algn="l"/>
                <a:tab pos="1867535" algn="l"/>
              </a:tabLst>
            </a:pP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9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29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30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23182" y="3287055"/>
            <a:ext cx="12903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0200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(</a:t>
            </a:r>
            <a:r>
              <a:rPr sz="1750" i="1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spc="114" dirty="0">
                <a:solidFill>
                  <a:srgbClr val="BFBFBF"/>
                </a:solidFill>
                <a:latin typeface="Cambria"/>
                <a:cs typeface="Cambria"/>
              </a:rPr>
              <a:t>  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65377" y="5735412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54456" y="5482975"/>
            <a:ext cx="11950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55650" algn="l"/>
              </a:tabLst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229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26056" y="5278212"/>
            <a:ext cx="2159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958403" y="5765765"/>
            <a:ext cx="549910" cy="18415"/>
          </a:xfrm>
          <a:custGeom>
            <a:avLst/>
            <a:gdLst/>
            <a:ahLst/>
            <a:cxnLst/>
            <a:rect l="l" t="t" r="r" b="b"/>
            <a:pathLst>
              <a:path w="549910" h="18414">
                <a:moveTo>
                  <a:pt x="549351" y="0"/>
                </a:moveTo>
                <a:lnTo>
                  <a:pt x="0" y="0"/>
                </a:lnTo>
                <a:lnTo>
                  <a:pt x="0" y="18364"/>
                </a:lnTo>
                <a:lnTo>
                  <a:pt x="549351" y="18364"/>
                </a:lnTo>
                <a:lnTo>
                  <a:pt x="549351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973414" y="5754132"/>
            <a:ext cx="53086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  <p:sp>
        <p:nvSpPr>
          <p:cNvPr id="51" name="object 51"/>
          <p:cNvSpPr txBox="1"/>
          <p:nvPr/>
        </p:nvSpPr>
        <p:spPr>
          <a:xfrm>
            <a:off x="3745344" y="5460012"/>
            <a:ext cx="28441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364615" algn="l"/>
                <a:tab pos="27171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468778" y="5496372"/>
            <a:ext cx="613981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23670" algn="l"/>
                <a:tab pos="2776220" algn="l"/>
              </a:tabLst>
            </a:pPr>
            <a:r>
              <a:rPr sz="3000" spc="145" dirty="0">
                <a:solidFill>
                  <a:srgbClr val="BFBFBF"/>
                </a:solidFill>
                <a:latin typeface="Cambria"/>
                <a:cs typeface="Cambria"/>
              </a:rPr>
              <a:t>⋅((</a:t>
            </a:r>
            <a:r>
              <a:rPr sz="3000" spc="145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sz="3000" spc="14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14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4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150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000" spc="150" dirty="0">
                <a:solidFill>
                  <a:srgbClr val="BFBFBF"/>
                </a:solidFill>
                <a:latin typeface="Times New Roman"/>
                <a:cs typeface="Times New Roman"/>
              </a:rPr>
              <a:t>6</a:t>
            </a:r>
            <a:r>
              <a:rPr sz="3000" spc="15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1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1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170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000" spc="170" dirty="0">
                <a:solidFill>
                  <a:srgbClr val="BFBFBF"/>
                </a:solidFill>
                <a:latin typeface="Times New Roman"/>
                <a:cs typeface="Times New Roman"/>
              </a:rPr>
              <a:t>9</a:t>
            </a:r>
            <a:r>
              <a:rPr sz="3000" spc="17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170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sz="3000" spc="17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28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12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000" spc="125" dirty="0">
                <a:solidFill>
                  <a:srgbClr val="BFBFBF"/>
                </a:solidFill>
                <a:latin typeface="Times New Roman"/>
                <a:cs typeface="Times New Roman"/>
              </a:rPr>
              <a:t>56</a:t>
            </a:r>
            <a:r>
              <a:rPr sz="3000" spc="-42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650" dirty="0">
                <a:solidFill>
                  <a:srgbClr val="BFBFBF"/>
                </a:solidFill>
                <a:latin typeface="Cambria"/>
                <a:cs typeface="Cambria"/>
              </a:rPr>
              <a:t>/</a:t>
            </a:r>
            <a:r>
              <a:rPr sz="3000" spc="-37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175" dirty="0">
                <a:solidFill>
                  <a:srgbClr val="BFBFBF"/>
                </a:solidFill>
                <a:latin typeface="Times New Roman"/>
                <a:cs typeface="Times New Roman"/>
              </a:rPr>
              <a:t>6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≈</a:t>
            </a:r>
            <a:r>
              <a:rPr sz="3000" spc="175" dirty="0">
                <a:solidFill>
                  <a:srgbClr val="BFBFBF"/>
                </a:solidFill>
                <a:latin typeface="Times New Roman"/>
                <a:cs typeface="Times New Roman"/>
              </a:rPr>
              <a:t>9.3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362" y="2231647"/>
            <a:ext cx="5760085" cy="3239770"/>
            <a:chOff x="360362" y="2231647"/>
            <a:chExt cx="5760085" cy="3239770"/>
          </a:xfrm>
        </p:grpSpPr>
        <p:sp>
          <p:nvSpPr>
            <p:cNvPr id="3" name="object 3"/>
            <p:cNvSpPr/>
            <p:nvPr/>
          </p:nvSpPr>
          <p:spPr>
            <a:xfrm>
              <a:off x="360362" y="2231647"/>
              <a:ext cx="5760085" cy="3239770"/>
            </a:xfrm>
            <a:custGeom>
              <a:avLst/>
              <a:gdLst/>
              <a:ahLst/>
              <a:cxnLst/>
              <a:rect l="l" t="t" r="r" b="b"/>
              <a:pathLst>
                <a:path w="5760085" h="3239770">
                  <a:moveTo>
                    <a:pt x="5759640" y="0"/>
                  </a:moveTo>
                  <a:lnTo>
                    <a:pt x="0" y="0"/>
                  </a:lnTo>
                  <a:lnTo>
                    <a:pt x="0" y="3239630"/>
                  </a:lnTo>
                  <a:lnTo>
                    <a:pt x="2879991" y="3239630"/>
                  </a:lnTo>
                  <a:lnTo>
                    <a:pt x="5759640" y="3239630"/>
                  </a:lnTo>
                  <a:lnTo>
                    <a:pt x="5759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2479" y="2367727"/>
              <a:ext cx="5028565" cy="2506345"/>
            </a:xfrm>
            <a:custGeom>
              <a:avLst/>
              <a:gdLst/>
              <a:ahLst/>
              <a:cxnLst/>
              <a:rect l="l" t="t" r="r" b="b"/>
              <a:pathLst>
                <a:path w="5028565" h="2506345">
                  <a:moveTo>
                    <a:pt x="2541244" y="2452674"/>
                  </a:moveTo>
                  <a:lnTo>
                    <a:pt x="54000" y="2452674"/>
                  </a:lnTo>
                  <a:lnTo>
                    <a:pt x="54000" y="355"/>
                  </a:lnTo>
                  <a:lnTo>
                    <a:pt x="5028476" y="355"/>
                  </a:lnTo>
                  <a:lnTo>
                    <a:pt x="5028476" y="2452674"/>
                  </a:lnTo>
                  <a:lnTo>
                    <a:pt x="2541244" y="2452674"/>
                  </a:lnTo>
                  <a:close/>
                </a:path>
                <a:path w="5028565" h="2506345">
                  <a:moveTo>
                    <a:pt x="54000" y="0"/>
                  </a:moveTo>
                  <a:lnTo>
                    <a:pt x="54000" y="2452319"/>
                  </a:lnTo>
                </a:path>
                <a:path w="5028565" h="2506345">
                  <a:moveTo>
                    <a:pt x="1297444" y="1883879"/>
                  </a:moveTo>
                  <a:lnTo>
                    <a:pt x="1297444" y="2452319"/>
                  </a:lnTo>
                </a:path>
                <a:path w="5028565" h="2506345">
                  <a:moveTo>
                    <a:pt x="1297444" y="0"/>
                  </a:moveTo>
                  <a:lnTo>
                    <a:pt x="1297444" y="1793875"/>
                  </a:lnTo>
                </a:path>
                <a:path w="5028565" h="2506345">
                  <a:moveTo>
                    <a:pt x="2540876" y="1271155"/>
                  </a:moveTo>
                  <a:lnTo>
                    <a:pt x="2540876" y="2452319"/>
                  </a:lnTo>
                </a:path>
                <a:path w="5028565" h="2506345">
                  <a:moveTo>
                    <a:pt x="2540876" y="0"/>
                  </a:moveTo>
                  <a:lnTo>
                    <a:pt x="2540876" y="1181150"/>
                  </a:lnTo>
                </a:path>
                <a:path w="5028565" h="2506345">
                  <a:moveTo>
                    <a:pt x="3784676" y="658075"/>
                  </a:moveTo>
                  <a:lnTo>
                    <a:pt x="3784676" y="2452319"/>
                  </a:lnTo>
                </a:path>
                <a:path w="5028565" h="2506345">
                  <a:moveTo>
                    <a:pt x="3784676" y="0"/>
                  </a:moveTo>
                  <a:lnTo>
                    <a:pt x="3784676" y="568071"/>
                  </a:lnTo>
                </a:path>
                <a:path w="5028565" h="2506345">
                  <a:moveTo>
                    <a:pt x="5028120" y="0"/>
                  </a:moveTo>
                  <a:lnTo>
                    <a:pt x="5028120" y="2452319"/>
                  </a:lnTo>
                </a:path>
                <a:path w="5028565" h="2506345">
                  <a:moveTo>
                    <a:pt x="5028120" y="2452319"/>
                  </a:moveTo>
                  <a:lnTo>
                    <a:pt x="54000" y="2452319"/>
                  </a:lnTo>
                </a:path>
                <a:path w="5028565" h="2506345">
                  <a:moveTo>
                    <a:pt x="54000" y="1838871"/>
                  </a:moveTo>
                  <a:lnTo>
                    <a:pt x="1252435" y="1838871"/>
                  </a:lnTo>
                </a:path>
                <a:path w="5028565" h="2506345">
                  <a:moveTo>
                    <a:pt x="1342440" y="1838871"/>
                  </a:moveTo>
                  <a:lnTo>
                    <a:pt x="5028120" y="1838871"/>
                  </a:lnTo>
                </a:path>
                <a:path w="5028565" h="2506345">
                  <a:moveTo>
                    <a:pt x="54000" y="1226159"/>
                  </a:moveTo>
                  <a:lnTo>
                    <a:pt x="2495880" y="1226159"/>
                  </a:lnTo>
                </a:path>
                <a:path w="5028565" h="2506345">
                  <a:moveTo>
                    <a:pt x="2585885" y="1226159"/>
                  </a:moveTo>
                  <a:lnTo>
                    <a:pt x="5028120" y="1226159"/>
                  </a:lnTo>
                </a:path>
                <a:path w="5028565" h="2506345">
                  <a:moveTo>
                    <a:pt x="54000" y="613079"/>
                  </a:moveTo>
                  <a:lnTo>
                    <a:pt x="3739680" y="613079"/>
                  </a:lnTo>
                </a:path>
                <a:path w="5028565" h="2506345">
                  <a:moveTo>
                    <a:pt x="3829685" y="613079"/>
                  </a:moveTo>
                  <a:lnTo>
                    <a:pt x="5028120" y="613079"/>
                  </a:lnTo>
                </a:path>
                <a:path w="5028565" h="2506345">
                  <a:moveTo>
                    <a:pt x="5028120" y="0"/>
                  </a:moveTo>
                  <a:lnTo>
                    <a:pt x="54000" y="0"/>
                  </a:lnTo>
                </a:path>
                <a:path w="5028565" h="2506345">
                  <a:moveTo>
                    <a:pt x="54000" y="2506319"/>
                  </a:moveTo>
                  <a:lnTo>
                    <a:pt x="54000" y="2452319"/>
                  </a:lnTo>
                </a:path>
                <a:path w="5028565" h="2506345">
                  <a:moveTo>
                    <a:pt x="54000" y="2506319"/>
                  </a:moveTo>
                  <a:lnTo>
                    <a:pt x="54000" y="2452319"/>
                  </a:lnTo>
                </a:path>
                <a:path w="5028565" h="2506345">
                  <a:moveTo>
                    <a:pt x="1297444" y="2506319"/>
                  </a:moveTo>
                  <a:lnTo>
                    <a:pt x="1297444" y="2452319"/>
                  </a:lnTo>
                </a:path>
                <a:path w="5028565" h="2506345">
                  <a:moveTo>
                    <a:pt x="1297444" y="2506319"/>
                  </a:moveTo>
                  <a:lnTo>
                    <a:pt x="1297444" y="2452319"/>
                  </a:lnTo>
                </a:path>
                <a:path w="5028565" h="2506345">
                  <a:moveTo>
                    <a:pt x="2540876" y="2506319"/>
                  </a:moveTo>
                  <a:lnTo>
                    <a:pt x="2540876" y="2452319"/>
                  </a:lnTo>
                </a:path>
                <a:path w="5028565" h="2506345">
                  <a:moveTo>
                    <a:pt x="2540876" y="2506319"/>
                  </a:moveTo>
                  <a:lnTo>
                    <a:pt x="2540876" y="2452319"/>
                  </a:lnTo>
                </a:path>
                <a:path w="5028565" h="2506345">
                  <a:moveTo>
                    <a:pt x="3784676" y="2506319"/>
                  </a:moveTo>
                  <a:lnTo>
                    <a:pt x="3784676" y="2452319"/>
                  </a:lnTo>
                </a:path>
                <a:path w="5028565" h="2506345">
                  <a:moveTo>
                    <a:pt x="3784676" y="2506319"/>
                  </a:moveTo>
                  <a:lnTo>
                    <a:pt x="3784676" y="2452319"/>
                  </a:lnTo>
                </a:path>
                <a:path w="5028565" h="2506345">
                  <a:moveTo>
                    <a:pt x="5028120" y="2506319"/>
                  </a:moveTo>
                  <a:lnTo>
                    <a:pt x="5028120" y="2452319"/>
                  </a:lnTo>
                </a:path>
                <a:path w="5028565" h="2506345">
                  <a:moveTo>
                    <a:pt x="5028120" y="2506319"/>
                  </a:moveTo>
                  <a:lnTo>
                    <a:pt x="5028120" y="2452319"/>
                  </a:lnTo>
                </a:path>
                <a:path w="5028565" h="2506345">
                  <a:moveTo>
                    <a:pt x="54000" y="2452319"/>
                  </a:moveTo>
                  <a:lnTo>
                    <a:pt x="5028120" y="2452319"/>
                  </a:lnTo>
                </a:path>
                <a:path w="5028565" h="2506345">
                  <a:moveTo>
                    <a:pt x="0" y="2452319"/>
                  </a:moveTo>
                  <a:lnTo>
                    <a:pt x="54000" y="2452319"/>
                  </a:lnTo>
                </a:path>
                <a:path w="5028565" h="2506345">
                  <a:moveTo>
                    <a:pt x="0" y="2452319"/>
                  </a:moveTo>
                  <a:lnTo>
                    <a:pt x="54000" y="2452319"/>
                  </a:lnTo>
                </a:path>
                <a:path w="5028565" h="2506345">
                  <a:moveTo>
                    <a:pt x="0" y="1838871"/>
                  </a:moveTo>
                  <a:lnTo>
                    <a:pt x="54000" y="1838871"/>
                  </a:lnTo>
                </a:path>
                <a:path w="5028565" h="2506345">
                  <a:moveTo>
                    <a:pt x="0" y="1838871"/>
                  </a:moveTo>
                  <a:lnTo>
                    <a:pt x="54000" y="1838871"/>
                  </a:lnTo>
                </a:path>
                <a:path w="5028565" h="2506345">
                  <a:moveTo>
                    <a:pt x="0" y="1226159"/>
                  </a:moveTo>
                  <a:lnTo>
                    <a:pt x="54000" y="1226159"/>
                  </a:lnTo>
                </a:path>
                <a:path w="5028565" h="2506345">
                  <a:moveTo>
                    <a:pt x="0" y="1226159"/>
                  </a:moveTo>
                  <a:lnTo>
                    <a:pt x="54000" y="1226159"/>
                  </a:lnTo>
                </a:path>
                <a:path w="5028565" h="2506345">
                  <a:moveTo>
                    <a:pt x="0" y="613079"/>
                  </a:moveTo>
                  <a:lnTo>
                    <a:pt x="54000" y="613079"/>
                  </a:lnTo>
                </a:path>
                <a:path w="5028565" h="2506345">
                  <a:moveTo>
                    <a:pt x="0" y="613079"/>
                  </a:moveTo>
                  <a:lnTo>
                    <a:pt x="54000" y="613079"/>
                  </a:lnTo>
                </a:path>
                <a:path w="5028565" h="2506345">
                  <a:moveTo>
                    <a:pt x="0" y="0"/>
                  </a:moveTo>
                  <a:lnTo>
                    <a:pt x="54000" y="0"/>
                  </a:lnTo>
                </a:path>
                <a:path w="5028565" h="2506345">
                  <a:moveTo>
                    <a:pt x="0" y="0"/>
                  </a:moveTo>
                  <a:lnTo>
                    <a:pt x="54000" y="0"/>
                  </a:lnTo>
                </a:path>
                <a:path w="5028565" h="2506345">
                  <a:moveTo>
                    <a:pt x="54000" y="2452319"/>
                  </a:moveTo>
                  <a:lnTo>
                    <a:pt x="54000" y="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94915" y="416160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94915" y="416160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38359" y="354887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38359" y="354887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82159" y="293579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82159" y="293579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49934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93378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81334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24422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6820" y="4724187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6820" y="411075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6820" y="349767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6820" y="288422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6820" y="227078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08897" y="4884385"/>
            <a:ext cx="1423035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81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900" dirty="0">
                <a:latin typeface="Arial"/>
                <a:cs typeface="Arial"/>
              </a:rPr>
              <a:t>Amount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chickens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barn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348" y="3311958"/>
            <a:ext cx="153670" cy="72834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clucks/minute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93063" y="2325068"/>
            <a:ext cx="3786504" cy="2513330"/>
            <a:chOff x="993063" y="2325068"/>
            <a:chExt cx="3786504" cy="2513330"/>
          </a:xfrm>
        </p:grpSpPr>
        <p:sp>
          <p:nvSpPr>
            <p:cNvPr id="23" name="object 23"/>
            <p:cNvSpPr/>
            <p:nvPr/>
          </p:nvSpPr>
          <p:spPr>
            <a:xfrm>
              <a:off x="2231999" y="3178089"/>
              <a:ext cx="0" cy="842644"/>
            </a:xfrm>
            <a:custGeom>
              <a:avLst/>
              <a:gdLst/>
              <a:ahLst/>
              <a:cxnLst/>
              <a:rect l="l" t="t" r="r" b="b"/>
              <a:pathLst>
                <a:path h="842645">
                  <a:moveTo>
                    <a:pt x="0" y="8423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77999" y="3023288"/>
              <a:ext cx="108585" cy="1152525"/>
            </a:xfrm>
            <a:custGeom>
              <a:avLst/>
              <a:gdLst/>
              <a:ahLst/>
              <a:cxnLst/>
              <a:rect l="l" t="t" r="r" b="b"/>
              <a:pathLst>
                <a:path w="108585" h="1152525">
                  <a:moveTo>
                    <a:pt x="108000" y="989990"/>
                  </a:moveTo>
                  <a:lnTo>
                    <a:pt x="0" y="989990"/>
                  </a:lnTo>
                  <a:lnTo>
                    <a:pt x="54000" y="1151991"/>
                  </a:lnTo>
                  <a:lnTo>
                    <a:pt x="108000" y="989990"/>
                  </a:lnTo>
                  <a:close/>
                </a:path>
                <a:path w="108585" h="1152525">
                  <a:moveTo>
                    <a:pt x="108000" y="161988"/>
                  </a:moveTo>
                  <a:lnTo>
                    <a:pt x="54000" y="0"/>
                  </a:lnTo>
                  <a:lnTo>
                    <a:pt x="0" y="161988"/>
                  </a:lnTo>
                  <a:lnTo>
                    <a:pt x="108000" y="16198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73996" y="2375639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2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19995" y="3410639"/>
              <a:ext cx="108585" cy="162560"/>
            </a:xfrm>
            <a:custGeom>
              <a:avLst/>
              <a:gdLst/>
              <a:ahLst/>
              <a:cxnLst/>
              <a:rect l="l" t="t" r="r" b="b"/>
              <a:pathLst>
                <a:path w="108585" h="162560">
                  <a:moveTo>
                    <a:pt x="108000" y="0"/>
                  </a:moveTo>
                  <a:lnTo>
                    <a:pt x="0" y="0"/>
                  </a:lnTo>
                  <a:lnTo>
                    <a:pt x="54000" y="162001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24996" y="2375639"/>
              <a:ext cx="0" cy="430530"/>
            </a:xfrm>
            <a:custGeom>
              <a:avLst/>
              <a:gdLst/>
              <a:ahLst/>
              <a:cxnLst/>
              <a:rect l="l" t="t" r="r" b="b"/>
              <a:pathLst>
                <a:path h="430530">
                  <a:moveTo>
                    <a:pt x="0" y="4301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70996" y="2798638"/>
              <a:ext cx="108585" cy="162560"/>
            </a:xfrm>
            <a:custGeom>
              <a:avLst/>
              <a:gdLst/>
              <a:ahLst/>
              <a:cxnLst/>
              <a:rect l="l" t="t" r="r" b="b"/>
              <a:pathLst>
                <a:path w="108585" h="162560">
                  <a:moveTo>
                    <a:pt x="108000" y="0"/>
                  </a:moveTo>
                  <a:lnTo>
                    <a:pt x="0" y="0"/>
                  </a:lnTo>
                  <a:lnTo>
                    <a:pt x="54000" y="162001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7643" y="2339648"/>
              <a:ext cx="1656080" cy="2484120"/>
            </a:xfrm>
            <a:custGeom>
              <a:avLst/>
              <a:gdLst/>
              <a:ahLst/>
              <a:cxnLst/>
              <a:rect l="l" t="t" r="r" b="b"/>
              <a:pathLst>
                <a:path w="1656080" h="2484120">
                  <a:moveTo>
                    <a:pt x="0" y="2483993"/>
                  </a:moveTo>
                  <a:lnTo>
                    <a:pt x="1655991" y="0"/>
                  </a:lnTo>
                </a:path>
              </a:pathLst>
            </a:custGeom>
            <a:ln w="2915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48280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35" dirty="0"/>
              <a:t> </a:t>
            </a:r>
            <a:r>
              <a:rPr spc="-10" dirty="0"/>
              <a:t>illustration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6263995" y="2231647"/>
            <a:ext cx="5760085" cy="3239770"/>
            <a:chOff x="6263995" y="2231647"/>
            <a:chExt cx="5760085" cy="3239770"/>
          </a:xfrm>
        </p:grpSpPr>
        <p:sp>
          <p:nvSpPr>
            <p:cNvPr id="32" name="object 32"/>
            <p:cNvSpPr/>
            <p:nvPr/>
          </p:nvSpPr>
          <p:spPr>
            <a:xfrm>
              <a:off x="6263995" y="2231647"/>
              <a:ext cx="5760085" cy="3239770"/>
            </a:xfrm>
            <a:custGeom>
              <a:avLst/>
              <a:gdLst/>
              <a:ahLst/>
              <a:cxnLst/>
              <a:rect l="l" t="t" r="r" b="b"/>
              <a:pathLst>
                <a:path w="5760084" h="3239770">
                  <a:moveTo>
                    <a:pt x="5759640" y="0"/>
                  </a:moveTo>
                  <a:lnTo>
                    <a:pt x="0" y="0"/>
                  </a:lnTo>
                  <a:lnTo>
                    <a:pt x="0" y="3239630"/>
                  </a:lnTo>
                  <a:lnTo>
                    <a:pt x="2880004" y="3239630"/>
                  </a:lnTo>
                  <a:lnTo>
                    <a:pt x="5759640" y="3239630"/>
                  </a:lnTo>
                  <a:lnTo>
                    <a:pt x="5759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46125" y="2367359"/>
              <a:ext cx="4961890" cy="2506980"/>
            </a:xfrm>
            <a:custGeom>
              <a:avLst/>
              <a:gdLst/>
              <a:ahLst/>
              <a:cxnLst/>
              <a:rect l="l" t="t" r="r" b="b"/>
              <a:pathLst>
                <a:path w="4961890" h="2506979">
                  <a:moveTo>
                    <a:pt x="2507754" y="2453043"/>
                  </a:moveTo>
                  <a:lnTo>
                    <a:pt x="54000" y="2453043"/>
                  </a:lnTo>
                  <a:lnTo>
                    <a:pt x="54000" y="723"/>
                  </a:lnTo>
                  <a:lnTo>
                    <a:pt x="4961877" y="723"/>
                  </a:lnTo>
                  <a:lnTo>
                    <a:pt x="4961877" y="2453043"/>
                  </a:lnTo>
                  <a:lnTo>
                    <a:pt x="2507754" y="2453043"/>
                  </a:lnTo>
                  <a:close/>
                </a:path>
                <a:path w="4961890" h="2506979">
                  <a:moveTo>
                    <a:pt x="54000" y="2452687"/>
                  </a:moveTo>
                  <a:lnTo>
                    <a:pt x="1644840" y="2452687"/>
                  </a:lnTo>
                </a:path>
                <a:path w="4961890" h="2506979">
                  <a:moveTo>
                    <a:pt x="1734832" y="2452687"/>
                  </a:moveTo>
                  <a:lnTo>
                    <a:pt x="4961877" y="2452687"/>
                  </a:lnTo>
                </a:path>
                <a:path w="4961890" h="2506979">
                  <a:moveTo>
                    <a:pt x="4961877" y="2207158"/>
                  </a:moveTo>
                  <a:lnTo>
                    <a:pt x="54000" y="2207158"/>
                  </a:lnTo>
                </a:path>
                <a:path w="4961890" h="2506979">
                  <a:moveTo>
                    <a:pt x="4961877" y="1961997"/>
                  </a:moveTo>
                  <a:lnTo>
                    <a:pt x="54000" y="1961997"/>
                  </a:lnTo>
                </a:path>
                <a:path w="4961890" h="2506979">
                  <a:moveTo>
                    <a:pt x="4961877" y="1716849"/>
                  </a:moveTo>
                  <a:lnTo>
                    <a:pt x="54000" y="1716849"/>
                  </a:lnTo>
                </a:path>
                <a:path w="4961890" h="2506979">
                  <a:moveTo>
                    <a:pt x="4961877" y="1471688"/>
                  </a:moveTo>
                  <a:lnTo>
                    <a:pt x="54000" y="1471688"/>
                  </a:lnTo>
                </a:path>
                <a:path w="4961890" h="2506979">
                  <a:moveTo>
                    <a:pt x="4961877" y="1226527"/>
                  </a:moveTo>
                  <a:lnTo>
                    <a:pt x="54000" y="1226527"/>
                  </a:lnTo>
                </a:path>
                <a:path w="4961890" h="2506979">
                  <a:moveTo>
                    <a:pt x="4961877" y="981367"/>
                  </a:moveTo>
                  <a:lnTo>
                    <a:pt x="54000" y="981367"/>
                  </a:lnTo>
                </a:path>
                <a:path w="4961890" h="2506979">
                  <a:moveTo>
                    <a:pt x="4961877" y="735838"/>
                  </a:moveTo>
                  <a:lnTo>
                    <a:pt x="54000" y="735838"/>
                  </a:lnTo>
                </a:path>
                <a:path w="4961890" h="2506979">
                  <a:moveTo>
                    <a:pt x="4961877" y="490689"/>
                  </a:moveTo>
                  <a:lnTo>
                    <a:pt x="54000" y="490689"/>
                  </a:lnTo>
                </a:path>
                <a:path w="4961890" h="2506979">
                  <a:moveTo>
                    <a:pt x="4961877" y="245529"/>
                  </a:moveTo>
                  <a:lnTo>
                    <a:pt x="54000" y="245529"/>
                  </a:lnTo>
                </a:path>
                <a:path w="4961890" h="2506979">
                  <a:moveTo>
                    <a:pt x="4961877" y="0"/>
                  </a:moveTo>
                  <a:lnTo>
                    <a:pt x="54000" y="0"/>
                  </a:lnTo>
                </a:path>
                <a:path w="4961890" h="2506979">
                  <a:moveTo>
                    <a:pt x="54000" y="2506687"/>
                  </a:moveTo>
                  <a:lnTo>
                    <a:pt x="54000" y="2452687"/>
                  </a:lnTo>
                </a:path>
                <a:path w="4961890" h="2506979">
                  <a:moveTo>
                    <a:pt x="54000" y="2506687"/>
                  </a:moveTo>
                  <a:lnTo>
                    <a:pt x="54000" y="2452687"/>
                  </a:lnTo>
                </a:path>
                <a:path w="4961890" h="2506979">
                  <a:moveTo>
                    <a:pt x="1689836" y="2497683"/>
                  </a:moveTo>
                  <a:lnTo>
                    <a:pt x="1689836" y="2506687"/>
                  </a:lnTo>
                </a:path>
                <a:path w="4961890" h="2506979">
                  <a:moveTo>
                    <a:pt x="1689836" y="2497683"/>
                  </a:moveTo>
                  <a:lnTo>
                    <a:pt x="1689836" y="2506687"/>
                  </a:lnTo>
                </a:path>
                <a:path w="4961890" h="2506979">
                  <a:moveTo>
                    <a:pt x="3325672" y="2506687"/>
                  </a:moveTo>
                  <a:lnTo>
                    <a:pt x="3325672" y="2452687"/>
                  </a:lnTo>
                </a:path>
                <a:path w="4961890" h="2506979">
                  <a:moveTo>
                    <a:pt x="3325672" y="2506687"/>
                  </a:moveTo>
                  <a:lnTo>
                    <a:pt x="3325672" y="2452687"/>
                  </a:lnTo>
                </a:path>
                <a:path w="4961890" h="2506979">
                  <a:moveTo>
                    <a:pt x="4961877" y="2506687"/>
                  </a:moveTo>
                  <a:lnTo>
                    <a:pt x="4961877" y="2452687"/>
                  </a:lnTo>
                </a:path>
                <a:path w="4961890" h="2506979">
                  <a:moveTo>
                    <a:pt x="4961877" y="2506687"/>
                  </a:moveTo>
                  <a:lnTo>
                    <a:pt x="4961877" y="2452687"/>
                  </a:lnTo>
                </a:path>
                <a:path w="4961890" h="2506979">
                  <a:moveTo>
                    <a:pt x="54000" y="2452687"/>
                  </a:moveTo>
                  <a:lnTo>
                    <a:pt x="1644840" y="2452687"/>
                  </a:lnTo>
                </a:path>
                <a:path w="4961890" h="2506979">
                  <a:moveTo>
                    <a:pt x="1734832" y="2452687"/>
                  </a:moveTo>
                  <a:lnTo>
                    <a:pt x="4961877" y="2452687"/>
                  </a:lnTo>
                </a:path>
                <a:path w="4961890" h="2506979">
                  <a:moveTo>
                    <a:pt x="0" y="2452687"/>
                  </a:moveTo>
                  <a:lnTo>
                    <a:pt x="54000" y="2452687"/>
                  </a:lnTo>
                </a:path>
                <a:path w="4961890" h="2506979">
                  <a:moveTo>
                    <a:pt x="0" y="2452687"/>
                  </a:moveTo>
                  <a:lnTo>
                    <a:pt x="54000" y="2452687"/>
                  </a:lnTo>
                </a:path>
                <a:path w="4961890" h="2506979">
                  <a:moveTo>
                    <a:pt x="0" y="2207158"/>
                  </a:moveTo>
                  <a:lnTo>
                    <a:pt x="54000" y="2207158"/>
                  </a:lnTo>
                </a:path>
                <a:path w="4961890" h="2506979">
                  <a:moveTo>
                    <a:pt x="0" y="2207158"/>
                  </a:moveTo>
                  <a:lnTo>
                    <a:pt x="54000" y="2207158"/>
                  </a:lnTo>
                </a:path>
                <a:path w="4961890" h="2506979">
                  <a:moveTo>
                    <a:pt x="0" y="1961997"/>
                  </a:moveTo>
                  <a:lnTo>
                    <a:pt x="54000" y="1961997"/>
                  </a:lnTo>
                </a:path>
                <a:path w="4961890" h="2506979">
                  <a:moveTo>
                    <a:pt x="0" y="1961997"/>
                  </a:moveTo>
                  <a:lnTo>
                    <a:pt x="54000" y="1961997"/>
                  </a:lnTo>
                </a:path>
                <a:path w="4961890" h="2506979">
                  <a:moveTo>
                    <a:pt x="0" y="1716849"/>
                  </a:moveTo>
                  <a:lnTo>
                    <a:pt x="54000" y="1716849"/>
                  </a:lnTo>
                </a:path>
                <a:path w="4961890" h="2506979">
                  <a:moveTo>
                    <a:pt x="0" y="1716849"/>
                  </a:moveTo>
                  <a:lnTo>
                    <a:pt x="54000" y="1716849"/>
                  </a:lnTo>
                </a:path>
                <a:path w="4961890" h="2506979">
                  <a:moveTo>
                    <a:pt x="0" y="1471688"/>
                  </a:moveTo>
                  <a:lnTo>
                    <a:pt x="54000" y="1471688"/>
                  </a:lnTo>
                </a:path>
                <a:path w="4961890" h="2506979">
                  <a:moveTo>
                    <a:pt x="0" y="1471688"/>
                  </a:moveTo>
                  <a:lnTo>
                    <a:pt x="54000" y="1471688"/>
                  </a:lnTo>
                </a:path>
                <a:path w="4961890" h="2506979">
                  <a:moveTo>
                    <a:pt x="0" y="1226527"/>
                  </a:moveTo>
                  <a:lnTo>
                    <a:pt x="54000" y="1226527"/>
                  </a:lnTo>
                </a:path>
                <a:path w="4961890" h="2506979">
                  <a:moveTo>
                    <a:pt x="0" y="1226527"/>
                  </a:moveTo>
                  <a:lnTo>
                    <a:pt x="54000" y="1226527"/>
                  </a:lnTo>
                </a:path>
                <a:path w="4961890" h="2506979">
                  <a:moveTo>
                    <a:pt x="0" y="981367"/>
                  </a:moveTo>
                  <a:lnTo>
                    <a:pt x="54000" y="981367"/>
                  </a:lnTo>
                </a:path>
                <a:path w="4961890" h="2506979">
                  <a:moveTo>
                    <a:pt x="0" y="981367"/>
                  </a:moveTo>
                  <a:lnTo>
                    <a:pt x="54000" y="981367"/>
                  </a:lnTo>
                </a:path>
                <a:path w="4961890" h="2506979">
                  <a:moveTo>
                    <a:pt x="0" y="735838"/>
                  </a:moveTo>
                  <a:lnTo>
                    <a:pt x="54000" y="735838"/>
                  </a:lnTo>
                </a:path>
                <a:path w="4961890" h="2506979">
                  <a:moveTo>
                    <a:pt x="0" y="735838"/>
                  </a:moveTo>
                  <a:lnTo>
                    <a:pt x="54000" y="735838"/>
                  </a:lnTo>
                </a:path>
                <a:path w="4961890" h="2506979">
                  <a:moveTo>
                    <a:pt x="0" y="490689"/>
                  </a:moveTo>
                  <a:lnTo>
                    <a:pt x="54000" y="490689"/>
                  </a:lnTo>
                </a:path>
                <a:path w="4961890" h="2506979">
                  <a:moveTo>
                    <a:pt x="0" y="490689"/>
                  </a:moveTo>
                  <a:lnTo>
                    <a:pt x="54000" y="490689"/>
                  </a:lnTo>
                </a:path>
                <a:path w="4961890" h="2506979">
                  <a:moveTo>
                    <a:pt x="0" y="245529"/>
                  </a:moveTo>
                  <a:lnTo>
                    <a:pt x="54000" y="245529"/>
                  </a:lnTo>
                </a:path>
                <a:path w="4961890" h="2506979">
                  <a:moveTo>
                    <a:pt x="0" y="245529"/>
                  </a:moveTo>
                  <a:lnTo>
                    <a:pt x="54000" y="245529"/>
                  </a:lnTo>
                </a:path>
                <a:path w="4961890" h="2506979">
                  <a:moveTo>
                    <a:pt x="0" y="0"/>
                  </a:moveTo>
                  <a:lnTo>
                    <a:pt x="54000" y="0"/>
                  </a:lnTo>
                </a:path>
                <a:path w="4961890" h="2506979">
                  <a:moveTo>
                    <a:pt x="0" y="0"/>
                  </a:moveTo>
                  <a:lnTo>
                    <a:pt x="54000" y="0"/>
                  </a:lnTo>
                </a:path>
                <a:path w="4961890" h="2506979">
                  <a:moveTo>
                    <a:pt x="54000" y="2452687"/>
                  </a:moveTo>
                  <a:lnTo>
                    <a:pt x="54000" y="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90966" y="477503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90966" y="477503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762994" y="248616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762994" y="248616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854304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  <p:sp>
        <p:nvSpPr>
          <p:cNvPr id="39" name="object 39"/>
          <p:cNvSpPr txBox="1"/>
          <p:nvPr/>
        </p:nvSpPr>
        <p:spPr>
          <a:xfrm>
            <a:off x="8489784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125621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762905" y="488438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3855" y="2270788"/>
            <a:ext cx="163830" cy="263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45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5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735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246857" y="5130625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449705" y="3527939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48280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35" dirty="0"/>
              <a:t> </a:t>
            </a:r>
            <a:r>
              <a:rPr spc="-10" dirty="0"/>
              <a:t>illustration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9949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Let‘s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say theta0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(so 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intercept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0).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J(theta1)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1870545"/>
            <a:ext cx="4883150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theta1?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Theta1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0.5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3160" y="5715358"/>
            <a:ext cx="1176845" cy="979919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537A0A7-0F88-4A75-37BB-EB68FD19B888}"/>
              </a:ext>
            </a:extLst>
          </p:cNvPr>
          <p:cNvGrpSpPr/>
          <p:nvPr/>
        </p:nvGrpSpPr>
        <p:grpSpPr>
          <a:xfrm>
            <a:off x="5978995" y="2184761"/>
            <a:ext cx="5760085" cy="3239770"/>
            <a:chOff x="5616359" y="2087997"/>
            <a:chExt cx="5760085" cy="3239770"/>
          </a:xfrm>
        </p:grpSpPr>
        <p:grpSp>
          <p:nvGrpSpPr>
            <p:cNvPr id="9" name="object 9"/>
            <p:cNvGrpSpPr/>
            <p:nvPr/>
          </p:nvGrpSpPr>
          <p:grpSpPr>
            <a:xfrm>
              <a:off x="5616359" y="2087997"/>
              <a:ext cx="5760085" cy="3239770"/>
              <a:chOff x="5616359" y="2087997"/>
              <a:chExt cx="5760085" cy="3239770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5616359" y="2087997"/>
                <a:ext cx="5760085" cy="3239770"/>
              </a:xfrm>
              <a:custGeom>
                <a:avLst/>
                <a:gdLst/>
                <a:ahLst/>
                <a:cxnLst/>
                <a:rect l="l" t="t" r="r" b="b"/>
                <a:pathLst>
                  <a:path w="5760084" h="3239770">
                    <a:moveTo>
                      <a:pt x="5759640" y="0"/>
                    </a:moveTo>
                    <a:lnTo>
                      <a:pt x="0" y="0"/>
                    </a:lnTo>
                    <a:lnTo>
                      <a:pt x="0" y="3239643"/>
                    </a:lnTo>
                    <a:lnTo>
                      <a:pt x="2880004" y="3239643"/>
                    </a:lnTo>
                    <a:lnTo>
                      <a:pt x="5759640" y="3239643"/>
                    </a:lnTo>
                    <a:lnTo>
                      <a:pt x="575964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6198476" y="2224078"/>
                <a:ext cx="5028565" cy="2506345"/>
              </a:xfrm>
              <a:custGeom>
                <a:avLst/>
                <a:gdLst/>
                <a:ahLst/>
                <a:cxnLst/>
                <a:rect l="l" t="t" r="r" b="b"/>
                <a:pathLst>
                  <a:path w="5028565" h="2506345">
                    <a:moveTo>
                      <a:pt x="2541244" y="2452687"/>
                    </a:moveTo>
                    <a:lnTo>
                      <a:pt x="54000" y="2452687"/>
                    </a:lnTo>
                    <a:lnTo>
                      <a:pt x="54000" y="368"/>
                    </a:lnTo>
                    <a:lnTo>
                      <a:pt x="5028488" y="368"/>
                    </a:lnTo>
                    <a:lnTo>
                      <a:pt x="5028488" y="2452687"/>
                    </a:lnTo>
                    <a:lnTo>
                      <a:pt x="2541244" y="2452687"/>
                    </a:lnTo>
                    <a:close/>
                  </a:path>
                  <a:path w="5028565" h="2506345">
                    <a:moveTo>
                      <a:pt x="54000" y="0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1297444" y="188387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1297444" y="0"/>
                    </a:moveTo>
                    <a:lnTo>
                      <a:pt x="1297444" y="1793887"/>
                    </a:lnTo>
                  </a:path>
                  <a:path w="5028565" h="2506345">
                    <a:moveTo>
                      <a:pt x="2540889" y="1271168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2540889" y="0"/>
                    </a:moveTo>
                    <a:lnTo>
                      <a:pt x="2540889" y="1181163"/>
                    </a:lnTo>
                  </a:path>
                  <a:path w="5028565" h="2506345">
                    <a:moveTo>
                      <a:pt x="3784688" y="658088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3784688" y="0"/>
                    </a:moveTo>
                    <a:lnTo>
                      <a:pt x="3784688" y="568083"/>
                    </a:lnTo>
                  </a:path>
                  <a:path w="5028565" h="2506345">
                    <a:moveTo>
                      <a:pt x="5028120" y="0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02812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54000" y="1838883"/>
                    </a:moveTo>
                    <a:lnTo>
                      <a:pt x="1252448" y="1838883"/>
                    </a:lnTo>
                  </a:path>
                  <a:path w="5028565" h="2506345">
                    <a:moveTo>
                      <a:pt x="1342440" y="1838883"/>
                    </a:moveTo>
                    <a:lnTo>
                      <a:pt x="5028120" y="1838883"/>
                    </a:lnTo>
                  </a:path>
                  <a:path w="5028565" h="2506345">
                    <a:moveTo>
                      <a:pt x="54000" y="1226159"/>
                    </a:moveTo>
                    <a:lnTo>
                      <a:pt x="2495880" y="1226159"/>
                    </a:lnTo>
                  </a:path>
                  <a:path w="5028565" h="2506345">
                    <a:moveTo>
                      <a:pt x="2585885" y="1226159"/>
                    </a:moveTo>
                    <a:lnTo>
                      <a:pt x="5028120" y="1226159"/>
                    </a:lnTo>
                  </a:path>
                  <a:path w="5028565" h="2506345">
                    <a:moveTo>
                      <a:pt x="54000" y="613079"/>
                    </a:moveTo>
                    <a:lnTo>
                      <a:pt x="3739680" y="613079"/>
                    </a:lnTo>
                  </a:path>
                  <a:path w="5028565" h="2506345">
                    <a:moveTo>
                      <a:pt x="3829685" y="613079"/>
                    </a:moveTo>
                    <a:lnTo>
                      <a:pt x="5028120" y="613079"/>
                    </a:lnTo>
                  </a:path>
                  <a:path w="5028565" h="2506345">
                    <a:moveTo>
                      <a:pt x="502812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54000" y="2506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54000" y="2506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1297444" y="250631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1297444" y="2506319"/>
                    </a:moveTo>
                    <a:lnTo>
                      <a:pt x="1297444" y="2452319"/>
                    </a:lnTo>
                  </a:path>
                  <a:path w="5028565" h="2506345">
                    <a:moveTo>
                      <a:pt x="2540889" y="2506319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2540889" y="2506319"/>
                    </a:moveTo>
                    <a:lnTo>
                      <a:pt x="2540889" y="2452319"/>
                    </a:lnTo>
                  </a:path>
                  <a:path w="5028565" h="2506345">
                    <a:moveTo>
                      <a:pt x="3784688" y="2506319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3784688" y="2506319"/>
                    </a:moveTo>
                    <a:lnTo>
                      <a:pt x="3784688" y="2452319"/>
                    </a:lnTo>
                  </a:path>
                  <a:path w="5028565" h="2506345">
                    <a:moveTo>
                      <a:pt x="5028120" y="2506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028120" y="2506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54000" y="2452319"/>
                    </a:moveTo>
                    <a:lnTo>
                      <a:pt x="5028120" y="2452319"/>
                    </a:lnTo>
                  </a:path>
                  <a:path w="5028565" h="2506345">
                    <a:moveTo>
                      <a:pt x="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0" y="2452319"/>
                    </a:moveTo>
                    <a:lnTo>
                      <a:pt x="54000" y="2452319"/>
                    </a:lnTo>
                  </a:path>
                  <a:path w="5028565" h="2506345">
                    <a:moveTo>
                      <a:pt x="0" y="1838883"/>
                    </a:moveTo>
                    <a:lnTo>
                      <a:pt x="54000" y="1838883"/>
                    </a:lnTo>
                  </a:path>
                  <a:path w="5028565" h="2506345">
                    <a:moveTo>
                      <a:pt x="0" y="1838883"/>
                    </a:moveTo>
                    <a:lnTo>
                      <a:pt x="54000" y="1838883"/>
                    </a:lnTo>
                  </a:path>
                  <a:path w="5028565" h="2506345">
                    <a:moveTo>
                      <a:pt x="0" y="1226159"/>
                    </a:moveTo>
                    <a:lnTo>
                      <a:pt x="54000" y="1226159"/>
                    </a:lnTo>
                  </a:path>
                  <a:path w="5028565" h="2506345">
                    <a:moveTo>
                      <a:pt x="0" y="1226159"/>
                    </a:moveTo>
                    <a:lnTo>
                      <a:pt x="54000" y="1226159"/>
                    </a:lnTo>
                  </a:path>
                  <a:path w="5028565" h="2506345">
                    <a:moveTo>
                      <a:pt x="0" y="613079"/>
                    </a:moveTo>
                    <a:lnTo>
                      <a:pt x="54000" y="613079"/>
                    </a:lnTo>
                  </a:path>
                  <a:path w="5028565" h="2506345">
                    <a:moveTo>
                      <a:pt x="0" y="613079"/>
                    </a:moveTo>
                    <a:lnTo>
                      <a:pt x="54000" y="613079"/>
                    </a:lnTo>
                  </a:path>
                  <a:path w="5028565" h="2506345">
                    <a:moveTo>
                      <a:pt x="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0" y="0"/>
                    </a:moveTo>
                    <a:lnTo>
                      <a:pt x="54000" y="0"/>
                    </a:lnTo>
                  </a:path>
                  <a:path w="5028565" h="2506345">
                    <a:moveTo>
                      <a:pt x="54000" y="2452319"/>
                    </a:moveTo>
                    <a:lnTo>
                      <a:pt x="54000" y="0"/>
                    </a:lnTo>
                  </a:path>
                </a:pathLst>
              </a:custGeom>
              <a:ln w="3175">
                <a:solidFill>
                  <a:srgbClr val="B2B2B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7450924" y="4017965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89992" y="0"/>
                    </a:moveTo>
                    <a:lnTo>
                      <a:pt x="0" y="0"/>
                    </a:lnTo>
                    <a:lnTo>
                      <a:pt x="0" y="89992"/>
                    </a:lnTo>
                    <a:lnTo>
                      <a:pt x="89992" y="89992"/>
                    </a:lnTo>
                    <a:lnTo>
                      <a:pt x="89992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7450924" y="4017965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0" y="0"/>
                    </a:moveTo>
                    <a:lnTo>
                      <a:pt x="0" y="89992"/>
                    </a:lnTo>
                    <a:lnTo>
                      <a:pt x="89992" y="89992"/>
                    </a:lnTo>
                    <a:lnTo>
                      <a:pt x="89992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8694356" y="340524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90004" y="0"/>
                    </a:moveTo>
                    <a:lnTo>
                      <a:pt x="0" y="0"/>
                    </a:ln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8694356" y="340524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70">
                    <a:moveTo>
                      <a:pt x="0" y="0"/>
                    </a:move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9938156" y="279216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69">
                    <a:moveTo>
                      <a:pt x="90004" y="0"/>
                    </a:moveTo>
                    <a:lnTo>
                      <a:pt x="0" y="0"/>
                    </a:ln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close/>
                  </a:path>
                </a:pathLst>
              </a:custGeom>
              <a:solidFill>
                <a:srgbClr val="0044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9938156" y="2792161"/>
                <a:ext cx="9017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90169">
                    <a:moveTo>
                      <a:pt x="0" y="0"/>
                    </a:moveTo>
                    <a:lnTo>
                      <a:pt x="0" y="90004"/>
                    </a:lnTo>
                    <a:lnTo>
                      <a:pt x="90004" y="90004"/>
                    </a:lnTo>
                    <a:lnTo>
                      <a:pt x="90004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44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8"/>
            <p:cNvSpPr txBox="1"/>
            <p:nvPr/>
          </p:nvSpPr>
          <p:spPr>
            <a:xfrm>
              <a:off x="6206655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0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449743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1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9937698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3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11181143" y="4740748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4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083185" y="4580906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0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6083185" y="3966022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1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083185" y="3354022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2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083185" y="2740587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3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083185" y="2127151"/>
              <a:ext cx="96520" cy="1784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4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965617" y="4740748"/>
              <a:ext cx="1423670" cy="4095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635" algn="ctr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Arial"/>
                  <a:cs typeface="Arial"/>
                </a:rPr>
                <a:t>2</a:t>
              </a:r>
              <a:endParaRPr sz="10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740"/>
                </a:spcBef>
              </a:pPr>
              <a:r>
                <a:rPr sz="900" dirty="0">
                  <a:latin typeface="Arial"/>
                  <a:cs typeface="Arial"/>
                </a:rPr>
                <a:t>Amount</a:t>
              </a:r>
              <a:r>
                <a:rPr sz="900" spc="-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of</a:t>
              </a:r>
              <a:r>
                <a:rPr sz="900" spc="-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chickens</a:t>
              </a:r>
              <a:r>
                <a:rPr sz="900" spc="10" dirty="0"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in</a:t>
              </a:r>
              <a:r>
                <a:rPr sz="900" spc="4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barn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801701" y="3169756"/>
              <a:ext cx="153670" cy="727075"/>
            </a:xfrm>
            <a:prstGeom prst="rect">
              <a:avLst/>
            </a:prstGeom>
          </p:spPr>
          <p:txBody>
            <a:bodyPr vert="vert270" wrap="square" lIns="0" tIns="19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5"/>
                </a:spcBef>
              </a:pPr>
              <a:r>
                <a:rPr sz="900" spc="-10" dirty="0">
                  <a:latin typeface="Arial"/>
                  <a:cs typeface="Arial"/>
                </a:rPr>
                <a:t>clucks/minute</a:t>
              </a:r>
              <a:endParaRPr sz="900">
                <a:latin typeface="Arial"/>
                <a:cs typeface="Arial"/>
              </a:endParaRPr>
            </a:p>
          </p:txBody>
        </p:sp>
        <p:grpSp>
          <p:nvGrpSpPr>
            <p:cNvPr id="29" name="object 29"/>
            <p:cNvGrpSpPr/>
            <p:nvPr/>
          </p:nvGrpSpPr>
          <p:grpSpPr>
            <a:xfrm>
              <a:off x="6249415" y="2807643"/>
              <a:ext cx="4997450" cy="1887220"/>
              <a:chOff x="6249415" y="2807643"/>
              <a:chExt cx="4997450" cy="1887220"/>
            </a:xfrm>
          </p:grpSpPr>
          <p:sp>
            <p:nvSpPr>
              <p:cNvPr id="30" name="object 30"/>
              <p:cNvSpPr/>
              <p:nvPr/>
            </p:nvSpPr>
            <p:spPr>
              <a:xfrm>
                <a:off x="6263995" y="3456003"/>
                <a:ext cx="4968240" cy="1224280"/>
              </a:xfrm>
              <a:custGeom>
                <a:avLst/>
                <a:gdLst/>
                <a:ahLst/>
                <a:cxnLst/>
                <a:rect l="l" t="t" r="r" b="b"/>
                <a:pathLst>
                  <a:path w="4968240" h="1224279">
                    <a:moveTo>
                      <a:pt x="0" y="1224000"/>
                    </a:moveTo>
                    <a:lnTo>
                      <a:pt x="4967998" y="0"/>
                    </a:lnTo>
                  </a:path>
                </a:pathLst>
              </a:custGeom>
              <a:ln w="29159">
                <a:solidFill>
                  <a:srgbClr val="00000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1" name="object 31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24635" y="4031643"/>
                <a:ext cx="126720" cy="359994"/>
              </a:xfrm>
              <a:prstGeom prst="rect">
                <a:avLst/>
              </a:prstGeom>
            </p:spPr>
          </p:pic>
          <p:sp>
            <p:nvSpPr>
              <p:cNvPr id="32" name="object 32"/>
              <p:cNvSpPr/>
              <p:nvPr/>
            </p:nvSpPr>
            <p:spPr>
              <a:xfrm>
                <a:off x="8738997" y="3548167"/>
                <a:ext cx="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h="463550">
                    <a:moveTo>
                      <a:pt x="0" y="0"/>
                    </a:moveTo>
                    <a:lnTo>
                      <a:pt x="0" y="462953"/>
                    </a:lnTo>
                  </a:path>
                </a:pathLst>
              </a:custGeom>
              <a:ln w="1259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8675637" y="3455647"/>
                <a:ext cx="127000" cy="648335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648335">
                    <a:moveTo>
                      <a:pt x="126720" y="546836"/>
                    </a:moveTo>
                    <a:lnTo>
                      <a:pt x="0" y="546836"/>
                    </a:lnTo>
                    <a:lnTo>
                      <a:pt x="63360" y="647992"/>
                    </a:lnTo>
                    <a:lnTo>
                      <a:pt x="126720" y="546836"/>
                    </a:lnTo>
                    <a:close/>
                  </a:path>
                  <a:path w="127000" h="648335">
                    <a:moveTo>
                      <a:pt x="126720" y="101155"/>
                    </a:moveTo>
                    <a:lnTo>
                      <a:pt x="63360" y="0"/>
                    </a:lnTo>
                    <a:lnTo>
                      <a:pt x="0" y="101155"/>
                    </a:lnTo>
                    <a:lnTo>
                      <a:pt x="126720" y="101155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9981006" y="2900162"/>
                <a:ext cx="0" cy="751205"/>
              </a:xfrm>
              <a:custGeom>
                <a:avLst/>
                <a:gdLst/>
                <a:ahLst/>
                <a:cxnLst/>
                <a:rect l="l" t="t" r="r" b="b"/>
                <a:pathLst>
                  <a:path h="751204">
                    <a:moveTo>
                      <a:pt x="0" y="0"/>
                    </a:moveTo>
                    <a:lnTo>
                      <a:pt x="0" y="750963"/>
                    </a:lnTo>
                  </a:path>
                </a:pathLst>
              </a:custGeom>
              <a:ln w="1259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9917646" y="2807642"/>
                <a:ext cx="127000" cy="936625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936625">
                    <a:moveTo>
                      <a:pt x="126707" y="834834"/>
                    </a:moveTo>
                    <a:lnTo>
                      <a:pt x="0" y="834834"/>
                    </a:lnTo>
                    <a:lnTo>
                      <a:pt x="63360" y="936002"/>
                    </a:lnTo>
                    <a:lnTo>
                      <a:pt x="126707" y="834834"/>
                    </a:lnTo>
                    <a:close/>
                  </a:path>
                  <a:path w="127000" h="936625">
                    <a:moveTo>
                      <a:pt x="126707" y="101155"/>
                    </a:moveTo>
                    <a:lnTo>
                      <a:pt x="63360" y="0"/>
                    </a:lnTo>
                    <a:lnTo>
                      <a:pt x="0" y="101155"/>
                    </a:lnTo>
                    <a:lnTo>
                      <a:pt x="126707" y="101155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36" name="object 36"/>
          <p:cNvSpPr txBox="1"/>
          <p:nvPr/>
        </p:nvSpPr>
        <p:spPr>
          <a:xfrm>
            <a:off x="1363941" y="3572538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4456" y="3311537"/>
            <a:ext cx="11931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55650" algn="l"/>
              </a:tabLst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229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44255" y="3105255"/>
            <a:ext cx="57658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3245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46935" y="3581174"/>
            <a:ext cx="7493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58135" y="3811578"/>
            <a:ext cx="31940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9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19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54097" y="3039379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7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86137" y="3572538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05264" y="3311537"/>
            <a:ext cx="199707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78230" algn="l"/>
                <a:tab pos="1867535" algn="l"/>
              </a:tabLst>
            </a:pP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9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29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30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23182" y="3287055"/>
            <a:ext cx="12903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0200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(</a:t>
            </a:r>
            <a:r>
              <a:rPr sz="1750" i="1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spc="114" dirty="0">
                <a:solidFill>
                  <a:srgbClr val="BFBFBF"/>
                </a:solidFill>
                <a:latin typeface="Cambria"/>
                <a:cs typeface="Cambria"/>
              </a:rPr>
              <a:t>  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65377" y="5735412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4456" y="5482975"/>
            <a:ext cx="11950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55650" algn="l"/>
              </a:tabLst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229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126056" y="5278212"/>
            <a:ext cx="21590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958403" y="5765765"/>
            <a:ext cx="549910" cy="18415"/>
          </a:xfrm>
          <a:custGeom>
            <a:avLst/>
            <a:gdLst/>
            <a:ahLst/>
            <a:cxnLst/>
            <a:rect l="l" t="t" r="r" b="b"/>
            <a:pathLst>
              <a:path w="549910" h="18414">
                <a:moveTo>
                  <a:pt x="549351" y="0"/>
                </a:moveTo>
                <a:lnTo>
                  <a:pt x="0" y="0"/>
                </a:lnTo>
                <a:lnTo>
                  <a:pt x="0" y="18364"/>
                </a:lnTo>
                <a:lnTo>
                  <a:pt x="549351" y="18364"/>
                </a:lnTo>
                <a:lnTo>
                  <a:pt x="549351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973414" y="5754132"/>
            <a:ext cx="53086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  <p:sp>
        <p:nvSpPr>
          <p:cNvPr id="50" name="object 50"/>
          <p:cNvSpPr txBox="1"/>
          <p:nvPr/>
        </p:nvSpPr>
        <p:spPr>
          <a:xfrm>
            <a:off x="4030814" y="5460012"/>
            <a:ext cx="312166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356360" algn="l"/>
                <a:tab pos="299466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68778" y="5496372"/>
            <a:ext cx="678751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51175" algn="l"/>
              </a:tabLst>
            </a:pPr>
            <a:r>
              <a:rPr sz="3000" spc="125" dirty="0">
                <a:solidFill>
                  <a:srgbClr val="BFBFBF"/>
                </a:solidFill>
                <a:latin typeface="Cambria"/>
                <a:cs typeface="Cambria"/>
              </a:rPr>
              <a:t>⋅((</a:t>
            </a:r>
            <a:r>
              <a:rPr sz="3000" spc="125" dirty="0">
                <a:solidFill>
                  <a:srgbClr val="BFBFBF"/>
                </a:solidFill>
                <a:latin typeface="Times New Roman"/>
                <a:cs typeface="Times New Roman"/>
              </a:rPr>
              <a:t>0.5</a:t>
            </a:r>
            <a:r>
              <a:rPr sz="3000" spc="12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1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27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140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000" spc="14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4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14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14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114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000" spc="114" dirty="0">
                <a:solidFill>
                  <a:srgbClr val="BFBFBF"/>
                </a:solidFill>
                <a:latin typeface="Times New Roman"/>
                <a:cs typeface="Times New Roman"/>
              </a:rPr>
              <a:t>1.5</a:t>
            </a:r>
            <a:r>
              <a:rPr sz="3000" spc="114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114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sz="3000" spc="114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30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114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r>
              <a:rPr sz="3000" spc="114" dirty="0">
                <a:solidFill>
                  <a:srgbClr val="BFBFBF"/>
                </a:solidFill>
                <a:latin typeface="Times New Roman"/>
                <a:cs typeface="Times New Roman"/>
              </a:rPr>
              <a:t>3.5</a:t>
            </a:r>
            <a:r>
              <a:rPr sz="3000" spc="-434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80" dirty="0">
                <a:solidFill>
                  <a:srgbClr val="BFBFBF"/>
                </a:solidFill>
                <a:latin typeface="Cambria"/>
                <a:cs typeface="Cambria"/>
              </a:rPr>
              <a:t>/</a:t>
            </a:r>
            <a:r>
              <a:rPr sz="3000" spc="80" dirty="0">
                <a:solidFill>
                  <a:srgbClr val="BFBFBF"/>
                </a:solidFill>
                <a:latin typeface="Times New Roman"/>
                <a:cs typeface="Times New Roman"/>
              </a:rPr>
              <a:t>6</a:t>
            </a:r>
            <a:r>
              <a:rPr sz="3000" spc="80" dirty="0">
                <a:solidFill>
                  <a:srgbClr val="BFBFBF"/>
                </a:solidFill>
                <a:latin typeface="Cambria"/>
                <a:cs typeface="Cambria"/>
              </a:rPr>
              <a:t>≈</a:t>
            </a:r>
            <a:r>
              <a:rPr sz="3000" spc="80" dirty="0">
                <a:solidFill>
                  <a:srgbClr val="BFBFBF"/>
                </a:solidFill>
                <a:latin typeface="Times New Roman"/>
                <a:cs typeface="Times New Roman"/>
              </a:rPr>
              <a:t>0.6</a:t>
            </a:r>
            <a:endParaRPr sz="3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48280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35" dirty="0"/>
              <a:t> </a:t>
            </a:r>
            <a:r>
              <a:rPr spc="-10" dirty="0"/>
              <a:t>illustration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31794" y="2158203"/>
            <a:ext cx="5759450" cy="3241675"/>
            <a:chOff x="3331794" y="2158203"/>
            <a:chExt cx="5759450" cy="3241675"/>
          </a:xfrm>
        </p:grpSpPr>
        <p:sp>
          <p:nvSpPr>
            <p:cNvPr id="4" name="object 4"/>
            <p:cNvSpPr/>
            <p:nvPr/>
          </p:nvSpPr>
          <p:spPr>
            <a:xfrm>
              <a:off x="3331794" y="2158203"/>
              <a:ext cx="5759450" cy="3241675"/>
            </a:xfrm>
            <a:custGeom>
              <a:avLst/>
              <a:gdLst/>
              <a:ahLst/>
              <a:cxnLst/>
              <a:rect l="l" t="t" r="r" b="b"/>
              <a:pathLst>
                <a:path w="5759450" h="3241675">
                  <a:moveTo>
                    <a:pt x="5758929" y="0"/>
                  </a:moveTo>
                  <a:lnTo>
                    <a:pt x="0" y="0"/>
                  </a:lnTo>
                  <a:lnTo>
                    <a:pt x="0" y="3241446"/>
                  </a:lnTo>
                  <a:lnTo>
                    <a:pt x="2879648" y="3241446"/>
                  </a:lnTo>
                  <a:lnTo>
                    <a:pt x="5758929" y="3241446"/>
                  </a:lnTo>
                  <a:lnTo>
                    <a:pt x="57589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62794" y="2294639"/>
              <a:ext cx="5079365" cy="2508250"/>
            </a:xfrm>
            <a:custGeom>
              <a:avLst/>
              <a:gdLst/>
              <a:ahLst/>
              <a:cxnLst/>
              <a:rect l="l" t="t" r="r" b="b"/>
              <a:pathLst>
                <a:path w="5079365" h="2508250">
                  <a:moveTo>
                    <a:pt x="2539809" y="2454122"/>
                  </a:moveTo>
                  <a:lnTo>
                    <a:pt x="368" y="2454122"/>
                  </a:lnTo>
                  <a:lnTo>
                    <a:pt x="368" y="368"/>
                  </a:lnTo>
                  <a:lnTo>
                    <a:pt x="5079250" y="368"/>
                  </a:lnTo>
                  <a:lnTo>
                    <a:pt x="5079250" y="2454122"/>
                  </a:lnTo>
                  <a:lnTo>
                    <a:pt x="2539809" y="2454122"/>
                  </a:lnTo>
                  <a:close/>
                </a:path>
                <a:path w="5079365" h="2508250">
                  <a:moveTo>
                    <a:pt x="0" y="2453766"/>
                  </a:moveTo>
                  <a:lnTo>
                    <a:pt x="2131923" y="2453766"/>
                  </a:lnTo>
                </a:path>
                <a:path w="5079365" h="2508250">
                  <a:moveTo>
                    <a:pt x="2221928" y="2453766"/>
                  </a:moveTo>
                  <a:lnTo>
                    <a:pt x="5079250" y="2453766"/>
                  </a:lnTo>
                </a:path>
                <a:path w="5079365" h="2508250">
                  <a:moveTo>
                    <a:pt x="5079250" y="2208237"/>
                  </a:moveTo>
                  <a:lnTo>
                    <a:pt x="0" y="2208237"/>
                  </a:lnTo>
                </a:path>
                <a:path w="5079365" h="2508250">
                  <a:moveTo>
                    <a:pt x="5079250" y="1962721"/>
                  </a:moveTo>
                  <a:lnTo>
                    <a:pt x="0" y="1962721"/>
                  </a:lnTo>
                </a:path>
                <a:path w="5079365" h="2508250">
                  <a:moveTo>
                    <a:pt x="5079250" y="1717205"/>
                  </a:moveTo>
                  <a:lnTo>
                    <a:pt x="0" y="1717205"/>
                  </a:lnTo>
                </a:path>
                <a:path w="5079365" h="2508250">
                  <a:moveTo>
                    <a:pt x="5079250" y="1472399"/>
                  </a:moveTo>
                  <a:lnTo>
                    <a:pt x="0" y="1472399"/>
                  </a:lnTo>
                </a:path>
                <a:path w="5079365" h="2508250">
                  <a:moveTo>
                    <a:pt x="5079250" y="1226883"/>
                  </a:moveTo>
                  <a:lnTo>
                    <a:pt x="0" y="1226883"/>
                  </a:lnTo>
                </a:path>
                <a:path w="5079365" h="2508250">
                  <a:moveTo>
                    <a:pt x="5079250" y="981367"/>
                  </a:moveTo>
                  <a:lnTo>
                    <a:pt x="0" y="981367"/>
                  </a:lnTo>
                </a:path>
                <a:path w="5079365" h="2508250">
                  <a:moveTo>
                    <a:pt x="5079250" y="736206"/>
                  </a:moveTo>
                  <a:lnTo>
                    <a:pt x="0" y="736206"/>
                  </a:lnTo>
                </a:path>
                <a:path w="5079365" h="2508250">
                  <a:moveTo>
                    <a:pt x="5079250" y="490689"/>
                  </a:moveTo>
                  <a:lnTo>
                    <a:pt x="0" y="490689"/>
                  </a:lnTo>
                </a:path>
                <a:path w="5079365" h="2508250">
                  <a:moveTo>
                    <a:pt x="5079250" y="245160"/>
                  </a:moveTo>
                  <a:lnTo>
                    <a:pt x="0" y="245160"/>
                  </a:lnTo>
                </a:path>
                <a:path w="5079365" h="2508250">
                  <a:moveTo>
                    <a:pt x="5079250" y="0"/>
                  </a:moveTo>
                  <a:lnTo>
                    <a:pt x="0" y="0"/>
                  </a:lnTo>
                </a:path>
                <a:path w="5079365" h="2508250">
                  <a:moveTo>
                    <a:pt x="0" y="2507767"/>
                  </a:moveTo>
                  <a:lnTo>
                    <a:pt x="0" y="2453766"/>
                  </a:lnTo>
                </a:path>
                <a:path w="5079365" h="2508250">
                  <a:moveTo>
                    <a:pt x="0" y="2507767"/>
                  </a:moveTo>
                  <a:lnTo>
                    <a:pt x="0" y="2453766"/>
                  </a:lnTo>
                </a:path>
                <a:path w="5079365" h="2508250">
                  <a:moveTo>
                    <a:pt x="725766" y="2507767"/>
                  </a:moveTo>
                  <a:lnTo>
                    <a:pt x="725766" y="2453766"/>
                  </a:lnTo>
                </a:path>
                <a:path w="5079365" h="2508250">
                  <a:moveTo>
                    <a:pt x="725766" y="2507767"/>
                  </a:moveTo>
                  <a:lnTo>
                    <a:pt x="725766" y="2453766"/>
                  </a:lnTo>
                </a:path>
                <a:path w="5079365" h="2508250">
                  <a:moveTo>
                    <a:pt x="1451521" y="2507767"/>
                  </a:moveTo>
                  <a:lnTo>
                    <a:pt x="1451521" y="2453766"/>
                  </a:lnTo>
                </a:path>
                <a:path w="5079365" h="2508250">
                  <a:moveTo>
                    <a:pt x="1451521" y="2507767"/>
                  </a:moveTo>
                  <a:lnTo>
                    <a:pt x="1451521" y="2453766"/>
                  </a:lnTo>
                </a:path>
                <a:path w="5079365" h="2508250">
                  <a:moveTo>
                    <a:pt x="2176932" y="2498763"/>
                  </a:moveTo>
                  <a:lnTo>
                    <a:pt x="2176932" y="2507767"/>
                  </a:lnTo>
                </a:path>
                <a:path w="5079365" h="2508250">
                  <a:moveTo>
                    <a:pt x="2176932" y="2498763"/>
                  </a:moveTo>
                  <a:lnTo>
                    <a:pt x="2176932" y="2507767"/>
                  </a:lnTo>
                </a:path>
                <a:path w="5079365" h="2508250">
                  <a:moveTo>
                    <a:pt x="2902331" y="2507767"/>
                  </a:moveTo>
                  <a:lnTo>
                    <a:pt x="2902331" y="2453766"/>
                  </a:lnTo>
                </a:path>
                <a:path w="5079365" h="2508250">
                  <a:moveTo>
                    <a:pt x="2902331" y="2507767"/>
                  </a:moveTo>
                  <a:lnTo>
                    <a:pt x="2902331" y="2453766"/>
                  </a:lnTo>
                </a:path>
                <a:path w="5079365" h="2508250">
                  <a:moveTo>
                    <a:pt x="3627729" y="2507767"/>
                  </a:moveTo>
                  <a:lnTo>
                    <a:pt x="3627729" y="2453766"/>
                  </a:lnTo>
                </a:path>
                <a:path w="5079365" h="2508250">
                  <a:moveTo>
                    <a:pt x="3627729" y="2507767"/>
                  </a:moveTo>
                  <a:lnTo>
                    <a:pt x="3627729" y="2453766"/>
                  </a:lnTo>
                </a:path>
                <a:path w="5079365" h="2508250">
                  <a:moveTo>
                    <a:pt x="4353483" y="2507767"/>
                  </a:moveTo>
                  <a:lnTo>
                    <a:pt x="4353483" y="2453766"/>
                  </a:lnTo>
                </a:path>
                <a:path w="5079365" h="2508250">
                  <a:moveTo>
                    <a:pt x="4353483" y="2507767"/>
                  </a:moveTo>
                  <a:lnTo>
                    <a:pt x="4353483" y="2453766"/>
                  </a:lnTo>
                </a:path>
                <a:path w="5079365" h="2508250">
                  <a:moveTo>
                    <a:pt x="5079250" y="2507767"/>
                  </a:moveTo>
                  <a:lnTo>
                    <a:pt x="5079250" y="2453766"/>
                  </a:lnTo>
                </a:path>
                <a:path w="5079365" h="2508250">
                  <a:moveTo>
                    <a:pt x="5079250" y="2507767"/>
                  </a:moveTo>
                  <a:lnTo>
                    <a:pt x="5079250" y="2453766"/>
                  </a:lnTo>
                </a:path>
                <a:path w="5079365" h="2508250">
                  <a:moveTo>
                    <a:pt x="0" y="2453766"/>
                  </a:moveTo>
                  <a:lnTo>
                    <a:pt x="2131923" y="2453766"/>
                  </a:lnTo>
                </a:path>
                <a:path w="5079365" h="2508250">
                  <a:moveTo>
                    <a:pt x="2221928" y="2453766"/>
                  </a:moveTo>
                  <a:lnTo>
                    <a:pt x="5079250" y="2453766"/>
                  </a:lnTo>
                </a:path>
                <a:path w="5079365" h="2508250">
                  <a:moveTo>
                    <a:pt x="1397520" y="2453766"/>
                  </a:moveTo>
                  <a:lnTo>
                    <a:pt x="1451521" y="2453766"/>
                  </a:lnTo>
                </a:path>
                <a:path w="5079365" h="2508250">
                  <a:moveTo>
                    <a:pt x="1397520" y="2453766"/>
                  </a:moveTo>
                  <a:lnTo>
                    <a:pt x="1451521" y="2453766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717205"/>
                  </a:moveTo>
                  <a:lnTo>
                    <a:pt x="1451521" y="1717205"/>
                  </a:lnTo>
                </a:path>
                <a:path w="5079365" h="2508250">
                  <a:moveTo>
                    <a:pt x="1397520" y="1717205"/>
                  </a:moveTo>
                  <a:lnTo>
                    <a:pt x="1451521" y="1717205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226883"/>
                  </a:moveTo>
                  <a:lnTo>
                    <a:pt x="1451521" y="1226883"/>
                  </a:lnTo>
                </a:path>
                <a:path w="5079365" h="2508250">
                  <a:moveTo>
                    <a:pt x="1397520" y="1226883"/>
                  </a:moveTo>
                  <a:lnTo>
                    <a:pt x="1451521" y="1226883"/>
                  </a:lnTo>
                </a:path>
                <a:path w="5079365" h="2508250">
                  <a:moveTo>
                    <a:pt x="1397520" y="981367"/>
                  </a:moveTo>
                  <a:lnTo>
                    <a:pt x="1451521" y="981367"/>
                  </a:lnTo>
                </a:path>
                <a:path w="5079365" h="2508250">
                  <a:moveTo>
                    <a:pt x="1397520" y="981367"/>
                  </a:moveTo>
                  <a:lnTo>
                    <a:pt x="1451521" y="981367"/>
                  </a:lnTo>
                </a:path>
                <a:path w="5079365" h="2508250">
                  <a:moveTo>
                    <a:pt x="1397520" y="736206"/>
                  </a:moveTo>
                  <a:lnTo>
                    <a:pt x="1451521" y="736206"/>
                  </a:lnTo>
                </a:path>
                <a:path w="5079365" h="2508250">
                  <a:moveTo>
                    <a:pt x="1397520" y="736206"/>
                  </a:moveTo>
                  <a:lnTo>
                    <a:pt x="1451521" y="736206"/>
                  </a:lnTo>
                </a:path>
                <a:path w="5079365" h="2508250">
                  <a:moveTo>
                    <a:pt x="1397520" y="490689"/>
                  </a:moveTo>
                  <a:lnTo>
                    <a:pt x="1451521" y="490689"/>
                  </a:lnTo>
                </a:path>
                <a:path w="5079365" h="2508250">
                  <a:moveTo>
                    <a:pt x="1397520" y="490689"/>
                  </a:moveTo>
                  <a:lnTo>
                    <a:pt x="1451521" y="490689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451521" y="1926005"/>
                  </a:moveTo>
                  <a:lnTo>
                    <a:pt x="1451521" y="2453766"/>
                  </a:lnTo>
                </a:path>
                <a:path w="5079365" h="2508250">
                  <a:moveTo>
                    <a:pt x="1451521" y="0"/>
                  </a:moveTo>
                  <a:lnTo>
                    <a:pt x="1451521" y="183600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94717" y="470339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94717" y="470339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20116" y="413064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20116" y="413064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31840" y="4560129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1840" y="4560129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45514" y="2413079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45514" y="2413079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43564" y="2413079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43564" y="2413079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69319" y="413064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90004" y="90004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88560" y="2294639"/>
              <a:ext cx="2953385" cy="2454275"/>
            </a:xfrm>
            <a:custGeom>
              <a:avLst/>
              <a:gdLst/>
              <a:ahLst/>
              <a:cxnLst/>
              <a:rect l="l" t="t" r="r" b="b"/>
              <a:pathLst>
                <a:path w="2953384" h="2454275">
                  <a:moveTo>
                    <a:pt x="680758" y="1836000"/>
                  </a:moveTo>
                  <a:lnTo>
                    <a:pt x="680758" y="1926005"/>
                  </a:lnTo>
                  <a:lnTo>
                    <a:pt x="770763" y="1926005"/>
                  </a:lnTo>
                  <a:lnTo>
                    <a:pt x="770763" y="1836000"/>
                  </a:lnTo>
                  <a:lnTo>
                    <a:pt x="680758" y="1836000"/>
                  </a:lnTo>
                  <a:close/>
                </a:path>
                <a:path w="2953384" h="2454275">
                  <a:moveTo>
                    <a:pt x="0" y="163449"/>
                  </a:moveTo>
                  <a:lnTo>
                    <a:pt x="51841" y="324002"/>
                  </a:lnTo>
                  <a:lnTo>
                    <a:pt x="103682" y="478802"/>
                  </a:lnTo>
                  <a:lnTo>
                    <a:pt x="155524" y="627849"/>
                  </a:lnTo>
                  <a:lnTo>
                    <a:pt x="207352" y="771118"/>
                  </a:lnTo>
                  <a:lnTo>
                    <a:pt x="259194" y="908278"/>
                  </a:lnTo>
                  <a:lnTo>
                    <a:pt x="311035" y="1040041"/>
                  </a:lnTo>
                  <a:lnTo>
                    <a:pt x="362877" y="1165682"/>
                  </a:lnTo>
                  <a:lnTo>
                    <a:pt x="414718" y="1285201"/>
                  </a:lnTo>
                  <a:lnTo>
                    <a:pt x="466559" y="1399324"/>
                  </a:lnTo>
                  <a:lnTo>
                    <a:pt x="518401" y="1506969"/>
                  </a:lnTo>
                  <a:lnTo>
                    <a:pt x="570242" y="1609204"/>
                  </a:lnTo>
                  <a:lnTo>
                    <a:pt x="622084" y="1705686"/>
                  </a:lnTo>
                  <a:lnTo>
                    <a:pt x="673925" y="1796402"/>
                  </a:lnTo>
                  <a:lnTo>
                    <a:pt x="725754" y="1881009"/>
                  </a:lnTo>
                  <a:lnTo>
                    <a:pt x="777595" y="1959838"/>
                  </a:lnTo>
                  <a:lnTo>
                    <a:pt x="829437" y="2032927"/>
                  </a:lnTo>
                  <a:lnTo>
                    <a:pt x="881278" y="2100249"/>
                  </a:lnTo>
                  <a:lnTo>
                    <a:pt x="933119" y="2161438"/>
                  </a:lnTo>
                  <a:lnTo>
                    <a:pt x="984592" y="2216886"/>
                  </a:lnTo>
                  <a:lnTo>
                    <a:pt x="1036434" y="2266569"/>
                  </a:lnTo>
                  <a:lnTo>
                    <a:pt x="1088275" y="2310485"/>
                  </a:lnTo>
                  <a:lnTo>
                    <a:pt x="1140117" y="2348280"/>
                  </a:lnTo>
                  <a:lnTo>
                    <a:pt x="1191958" y="2380678"/>
                  </a:lnTo>
                  <a:lnTo>
                    <a:pt x="1243799" y="2406967"/>
                  </a:lnTo>
                  <a:lnTo>
                    <a:pt x="1295641" y="2427122"/>
                  </a:lnTo>
                  <a:lnTo>
                    <a:pt x="1347482" y="2441879"/>
                  </a:lnTo>
                  <a:lnTo>
                    <a:pt x="1399324" y="2450528"/>
                  </a:lnTo>
                  <a:lnTo>
                    <a:pt x="1451165" y="2453766"/>
                  </a:lnTo>
                </a:path>
                <a:path w="2953384" h="2454275">
                  <a:moveTo>
                    <a:pt x="1451165" y="2453766"/>
                  </a:moveTo>
                  <a:lnTo>
                    <a:pt x="1502994" y="2450528"/>
                  </a:lnTo>
                  <a:lnTo>
                    <a:pt x="1554835" y="2441879"/>
                  </a:lnTo>
                  <a:lnTo>
                    <a:pt x="1606677" y="2427122"/>
                  </a:lnTo>
                  <a:lnTo>
                    <a:pt x="1658162" y="2406967"/>
                  </a:lnTo>
                  <a:lnTo>
                    <a:pt x="1710004" y="2380678"/>
                  </a:lnTo>
                  <a:lnTo>
                    <a:pt x="1761832" y="2348280"/>
                  </a:lnTo>
                  <a:lnTo>
                    <a:pt x="1813674" y="2310485"/>
                  </a:lnTo>
                  <a:lnTo>
                    <a:pt x="1865515" y="2266569"/>
                  </a:lnTo>
                  <a:lnTo>
                    <a:pt x="1917357" y="2216886"/>
                  </a:lnTo>
                  <a:lnTo>
                    <a:pt x="1969198" y="2161438"/>
                  </a:lnTo>
                  <a:lnTo>
                    <a:pt x="2021039" y="2100249"/>
                  </a:lnTo>
                  <a:lnTo>
                    <a:pt x="2072881" y="2032927"/>
                  </a:lnTo>
                  <a:lnTo>
                    <a:pt x="2124722" y="1959838"/>
                  </a:lnTo>
                  <a:lnTo>
                    <a:pt x="2176564" y="1881009"/>
                  </a:lnTo>
                  <a:lnTo>
                    <a:pt x="2228405" y="1796402"/>
                  </a:lnTo>
                  <a:lnTo>
                    <a:pt x="2280234" y="1705686"/>
                  </a:lnTo>
                  <a:lnTo>
                    <a:pt x="2332075" y="1609204"/>
                  </a:lnTo>
                  <a:lnTo>
                    <a:pt x="2383917" y="1506969"/>
                  </a:lnTo>
                  <a:lnTo>
                    <a:pt x="2435758" y="1399324"/>
                  </a:lnTo>
                  <a:lnTo>
                    <a:pt x="2487599" y="1285201"/>
                  </a:lnTo>
                  <a:lnTo>
                    <a:pt x="2539441" y="1165682"/>
                  </a:lnTo>
                  <a:lnTo>
                    <a:pt x="2591282" y="1040041"/>
                  </a:lnTo>
                  <a:lnTo>
                    <a:pt x="2643124" y="908278"/>
                  </a:lnTo>
                  <a:lnTo>
                    <a:pt x="2694597" y="771118"/>
                  </a:lnTo>
                  <a:lnTo>
                    <a:pt x="2746438" y="627849"/>
                  </a:lnTo>
                  <a:lnTo>
                    <a:pt x="2798279" y="478802"/>
                  </a:lnTo>
                  <a:lnTo>
                    <a:pt x="2850121" y="324002"/>
                  </a:lnTo>
                  <a:lnTo>
                    <a:pt x="2901962" y="163449"/>
                  </a:lnTo>
                  <a:lnTo>
                    <a:pt x="2953080" y="0"/>
                  </a:lnTo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797185" y="4813112"/>
            <a:ext cx="1346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4523663" y="4813112"/>
            <a:ext cx="1346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68137" y="48131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93180" y="48131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19658" y="48131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44702" y="48131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69744" y="48131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96222" y="48131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78780" y="2198424"/>
            <a:ext cx="162560" cy="263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745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735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74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14300" y="5058261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17148" y="3457023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1140">
              <a:lnSpc>
                <a:spcPct val="100000"/>
              </a:lnSpc>
              <a:spcBef>
                <a:spcPts val="11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4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64095" y="1601536"/>
            <a:ext cx="56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105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Cambria"/>
                <a:cs typeface="Cambria"/>
              </a:rPr>
              <a:t>=</a:t>
            </a:r>
            <a:r>
              <a:rPr sz="1200" i="1" spc="105" dirty="0">
                <a:latin typeface="Times New Roman"/>
                <a:cs typeface="Times New Roman"/>
              </a:rPr>
              <a:t>ax</a:t>
            </a:r>
            <a:r>
              <a:rPr sz="1200" i="1" spc="-14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Cambria"/>
                <a:cs typeface="Cambria"/>
              </a:rPr>
              <a:t>+</a:t>
            </a:r>
            <a:r>
              <a:rPr sz="1200" i="1" spc="-3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1451483"/>
            <a:ext cx="5243830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theta‘s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data?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95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parts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6860" y="2896822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6860" y="3397227"/>
            <a:ext cx="80010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0494" y="2651293"/>
            <a:ext cx="9540875" cy="1026794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wrong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parameters?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How</a:t>
            </a:r>
            <a:r>
              <a:rPr sz="2550" b="1" i="1" u="sng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do</a:t>
            </a:r>
            <a:r>
              <a:rPr sz="2550" b="1" i="1" u="sng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</a:t>
            </a:r>
            <a:r>
              <a:rPr sz="2550" b="1" i="1" u="sng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update</a:t>
            </a:r>
            <a:r>
              <a:rPr sz="2550" b="1" i="1" u="sng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our</a:t>
            </a:r>
            <a:r>
              <a:rPr sz="2550" b="1" i="1" u="sng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parameters,</a:t>
            </a:r>
            <a:r>
              <a:rPr sz="2550" b="1" i="1" u="sng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given</a:t>
            </a:r>
            <a:r>
              <a:rPr sz="2550" b="1" i="1" u="sng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how</a:t>
            </a:r>
            <a:r>
              <a:rPr sz="2550" b="1" i="1" u="sng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wrong</a:t>
            </a:r>
            <a:r>
              <a:rPr sz="2550" b="1" i="1" u="sng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</a:t>
            </a:r>
            <a:r>
              <a:rPr sz="2550" b="1" i="1" u="sng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550" b="1" i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are?</a:t>
            </a:r>
            <a:endParaRPr sz="255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2BCD36-ACBD-6516-C194-335F2EF5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786" y="2518407"/>
            <a:ext cx="756829" cy="75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194810">
              <a:lnSpc>
                <a:spcPct val="100000"/>
              </a:lnSpc>
              <a:spcBef>
                <a:spcPts val="110"/>
              </a:spcBef>
            </a:pPr>
            <a:r>
              <a:rPr dirty="0"/>
              <a:t>Real</a:t>
            </a:r>
            <a:r>
              <a:rPr spc="-25" dirty="0"/>
              <a:t> </a:t>
            </a:r>
            <a:r>
              <a:rPr spc="-20" dirty="0"/>
              <a:t>MVPs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08363" y="1727635"/>
            <a:ext cx="7456805" cy="4608195"/>
            <a:chOff x="2808363" y="1727635"/>
            <a:chExt cx="7456805" cy="4608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8005" y="1727635"/>
              <a:ext cx="4936680" cy="46080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8363" y="1728016"/>
              <a:ext cx="2807258" cy="46076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9994" y="3505330"/>
              <a:ext cx="637565" cy="7423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4000" y="2231634"/>
              <a:ext cx="810005" cy="11520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0875" y="2267651"/>
              <a:ext cx="771118" cy="118079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605657" y="5411422"/>
            <a:ext cx="1855470" cy="5549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010"/>
              </a:lnSpc>
              <a:spcBef>
                <a:spcPts val="29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Ng,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Coursera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ML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guru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6125298" y="5411422"/>
            <a:ext cx="1824989" cy="81216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ct val="93300"/>
              </a:lnSpc>
              <a:spcBef>
                <a:spcPts val="244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Jeroen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Ridder,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resident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ML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maestro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UMCU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44940" y="5411422"/>
            <a:ext cx="1581150" cy="81216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ct val="93300"/>
              </a:lnSpc>
              <a:spcBef>
                <a:spcPts val="244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Dieter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Stoker,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rando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off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streets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20440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451483"/>
            <a:ext cx="2893695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minimise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Where 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go?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85079" y="2014197"/>
            <a:ext cx="5759450" cy="3241675"/>
            <a:chOff x="5185079" y="2014197"/>
            <a:chExt cx="5759450" cy="3241675"/>
          </a:xfrm>
        </p:grpSpPr>
        <p:sp>
          <p:nvSpPr>
            <p:cNvPr id="7" name="object 7"/>
            <p:cNvSpPr/>
            <p:nvPr/>
          </p:nvSpPr>
          <p:spPr>
            <a:xfrm>
              <a:off x="5185079" y="2014197"/>
              <a:ext cx="5759450" cy="3241675"/>
            </a:xfrm>
            <a:custGeom>
              <a:avLst/>
              <a:gdLst/>
              <a:ahLst/>
              <a:cxnLst/>
              <a:rect l="l" t="t" r="r" b="b"/>
              <a:pathLst>
                <a:path w="5759450" h="3241675">
                  <a:moveTo>
                    <a:pt x="5758916" y="0"/>
                  </a:moveTo>
                  <a:lnTo>
                    <a:pt x="0" y="0"/>
                  </a:lnTo>
                  <a:lnTo>
                    <a:pt x="0" y="3241446"/>
                  </a:lnTo>
                  <a:lnTo>
                    <a:pt x="2879636" y="3241446"/>
                  </a:lnTo>
                  <a:lnTo>
                    <a:pt x="5758916" y="3241446"/>
                  </a:lnTo>
                  <a:lnTo>
                    <a:pt x="5758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6079" y="2150646"/>
              <a:ext cx="5079365" cy="2508250"/>
            </a:xfrm>
            <a:custGeom>
              <a:avLst/>
              <a:gdLst/>
              <a:ahLst/>
              <a:cxnLst/>
              <a:rect l="l" t="t" r="r" b="b"/>
              <a:pathLst>
                <a:path w="5079365" h="2508250">
                  <a:moveTo>
                    <a:pt x="2539796" y="2454122"/>
                  </a:moveTo>
                  <a:lnTo>
                    <a:pt x="355" y="2454122"/>
                  </a:lnTo>
                  <a:lnTo>
                    <a:pt x="355" y="355"/>
                  </a:lnTo>
                  <a:lnTo>
                    <a:pt x="5079238" y="355"/>
                  </a:lnTo>
                  <a:lnTo>
                    <a:pt x="5079238" y="2454122"/>
                  </a:lnTo>
                  <a:lnTo>
                    <a:pt x="2539796" y="2454122"/>
                  </a:lnTo>
                  <a:close/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208237"/>
                  </a:moveTo>
                  <a:lnTo>
                    <a:pt x="0" y="2208237"/>
                  </a:lnTo>
                </a:path>
                <a:path w="5079365" h="2508250">
                  <a:moveTo>
                    <a:pt x="5079238" y="1962721"/>
                  </a:moveTo>
                  <a:lnTo>
                    <a:pt x="0" y="1962721"/>
                  </a:lnTo>
                </a:path>
                <a:path w="5079365" h="2508250">
                  <a:moveTo>
                    <a:pt x="5079238" y="1717192"/>
                  </a:moveTo>
                  <a:lnTo>
                    <a:pt x="0" y="1717192"/>
                  </a:lnTo>
                </a:path>
                <a:path w="5079365" h="2508250">
                  <a:moveTo>
                    <a:pt x="5079238" y="1472399"/>
                  </a:moveTo>
                  <a:lnTo>
                    <a:pt x="0" y="1472399"/>
                  </a:lnTo>
                </a:path>
                <a:path w="5079365" h="2508250">
                  <a:moveTo>
                    <a:pt x="5079238" y="1226870"/>
                  </a:moveTo>
                  <a:lnTo>
                    <a:pt x="0" y="1226870"/>
                  </a:lnTo>
                </a:path>
                <a:path w="5079365" h="2508250">
                  <a:moveTo>
                    <a:pt x="5079238" y="981354"/>
                  </a:moveTo>
                  <a:lnTo>
                    <a:pt x="0" y="981354"/>
                  </a:lnTo>
                </a:path>
                <a:path w="5079365" h="2508250">
                  <a:moveTo>
                    <a:pt x="5079238" y="736193"/>
                  </a:moveTo>
                  <a:lnTo>
                    <a:pt x="0" y="736193"/>
                  </a:lnTo>
                </a:path>
                <a:path w="5079365" h="2508250">
                  <a:moveTo>
                    <a:pt x="5079238" y="490677"/>
                  </a:moveTo>
                  <a:lnTo>
                    <a:pt x="0" y="490677"/>
                  </a:lnTo>
                </a:path>
                <a:path w="5079365" h="2508250">
                  <a:moveTo>
                    <a:pt x="5079238" y="245160"/>
                  </a:moveTo>
                  <a:lnTo>
                    <a:pt x="0" y="245160"/>
                  </a:lnTo>
                </a:path>
                <a:path w="5079365" h="2508250">
                  <a:moveTo>
                    <a:pt x="5079238" y="0"/>
                  </a:moveTo>
                  <a:lnTo>
                    <a:pt x="0" y="0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451521" y="1925993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0"/>
                  </a:moveTo>
                  <a:lnTo>
                    <a:pt x="1451521" y="183600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22604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41833" y="2150646"/>
              <a:ext cx="2953385" cy="2454275"/>
            </a:xfrm>
            <a:custGeom>
              <a:avLst/>
              <a:gdLst/>
              <a:ahLst/>
              <a:cxnLst/>
              <a:rect l="l" t="t" r="r" b="b"/>
              <a:pathLst>
                <a:path w="2953384" h="2454275">
                  <a:moveTo>
                    <a:pt x="680770" y="1836000"/>
                  </a:moveTo>
                  <a:lnTo>
                    <a:pt x="680770" y="1925993"/>
                  </a:lnTo>
                  <a:lnTo>
                    <a:pt x="770763" y="1925993"/>
                  </a:lnTo>
                  <a:lnTo>
                    <a:pt x="770763" y="1836000"/>
                  </a:lnTo>
                  <a:lnTo>
                    <a:pt x="680770" y="1836000"/>
                  </a:lnTo>
                  <a:close/>
                </a:path>
                <a:path w="2953384" h="2454275">
                  <a:moveTo>
                    <a:pt x="0" y="163436"/>
                  </a:moveTo>
                  <a:lnTo>
                    <a:pt x="51841" y="324002"/>
                  </a:lnTo>
                  <a:lnTo>
                    <a:pt x="103682" y="478802"/>
                  </a:lnTo>
                  <a:lnTo>
                    <a:pt x="155524" y="627837"/>
                  </a:lnTo>
                  <a:lnTo>
                    <a:pt x="207365" y="771118"/>
                  </a:lnTo>
                  <a:lnTo>
                    <a:pt x="259206" y="908278"/>
                  </a:lnTo>
                  <a:lnTo>
                    <a:pt x="311048" y="1040041"/>
                  </a:lnTo>
                  <a:lnTo>
                    <a:pt x="362889" y="1165682"/>
                  </a:lnTo>
                  <a:lnTo>
                    <a:pt x="414731" y="1285201"/>
                  </a:lnTo>
                  <a:lnTo>
                    <a:pt x="466572" y="1399311"/>
                  </a:lnTo>
                  <a:lnTo>
                    <a:pt x="518401" y="1506956"/>
                  </a:lnTo>
                  <a:lnTo>
                    <a:pt x="570242" y="1609191"/>
                  </a:lnTo>
                  <a:lnTo>
                    <a:pt x="622084" y="1705673"/>
                  </a:lnTo>
                  <a:lnTo>
                    <a:pt x="673925" y="1796402"/>
                  </a:lnTo>
                  <a:lnTo>
                    <a:pt x="725766" y="1880997"/>
                  </a:lnTo>
                  <a:lnTo>
                    <a:pt x="777608" y="1959838"/>
                  </a:lnTo>
                  <a:lnTo>
                    <a:pt x="829449" y="2032914"/>
                  </a:lnTo>
                  <a:lnTo>
                    <a:pt x="881291" y="2100237"/>
                  </a:lnTo>
                  <a:lnTo>
                    <a:pt x="933132" y="2161438"/>
                  </a:lnTo>
                  <a:lnTo>
                    <a:pt x="984605" y="2216873"/>
                  </a:lnTo>
                  <a:lnTo>
                    <a:pt x="1036447" y="2266556"/>
                  </a:lnTo>
                  <a:lnTo>
                    <a:pt x="1088288" y="2310472"/>
                  </a:lnTo>
                  <a:lnTo>
                    <a:pt x="1140129" y="2348280"/>
                  </a:lnTo>
                  <a:lnTo>
                    <a:pt x="1191971" y="2380678"/>
                  </a:lnTo>
                  <a:lnTo>
                    <a:pt x="1243812" y="2406954"/>
                  </a:lnTo>
                  <a:lnTo>
                    <a:pt x="1295641" y="2427122"/>
                  </a:lnTo>
                  <a:lnTo>
                    <a:pt x="1347482" y="2441879"/>
                  </a:lnTo>
                  <a:lnTo>
                    <a:pt x="1399324" y="2450515"/>
                  </a:lnTo>
                  <a:lnTo>
                    <a:pt x="1451165" y="2453754"/>
                  </a:lnTo>
                </a:path>
                <a:path w="2953384" h="2454275">
                  <a:moveTo>
                    <a:pt x="1451165" y="2453754"/>
                  </a:moveTo>
                  <a:lnTo>
                    <a:pt x="1503006" y="2450515"/>
                  </a:lnTo>
                  <a:lnTo>
                    <a:pt x="1554848" y="2441879"/>
                  </a:lnTo>
                  <a:lnTo>
                    <a:pt x="1606689" y="2427122"/>
                  </a:lnTo>
                  <a:lnTo>
                    <a:pt x="1658162" y="2406954"/>
                  </a:lnTo>
                  <a:lnTo>
                    <a:pt x="1710004" y="2380678"/>
                  </a:lnTo>
                  <a:lnTo>
                    <a:pt x="1761845" y="2348280"/>
                  </a:lnTo>
                  <a:lnTo>
                    <a:pt x="1813687" y="2310472"/>
                  </a:lnTo>
                  <a:lnTo>
                    <a:pt x="1865528" y="2266556"/>
                  </a:lnTo>
                  <a:lnTo>
                    <a:pt x="1917369" y="2216873"/>
                  </a:lnTo>
                  <a:lnTo>
                    <a:pt x="1969211" y="2161438"/>
                  </a:lnTo>
                  <a:lnTo>
                    <a:pt x="2021052" y="2100237"/>
                  </a:lnTo>
                  <a:lnTo>
                    <a:pt x="2072881" y="2032914"/>
                  </a:lnTo>
                  <a:lnTo>
                    <a:pt x="2124722" y="1959838"/>
                  </a:lnTo>
                  <a:lnTo>
                    <a:pt x="2176564" y="1880997"/>
                  </a:lnTo>
                  <a:lnTo>
                    <a:pt x="2228405" y="1796402"/>
                  </a:lnTo>
                  <a:lnTo>
                    <a:pt x="2280246" y="1705673"/>
                  </a:lnTo>
                  <a:lnTo>
                    <a:pt x="2332088" y="1609191"/>
                  </a:lnTo>
                  <a:lnTo>
                    <a:pt x="2383929" y="1506956"/>
                  </a:lnTo>
                  <a:lnTo>
                    <a:pt x="2435771" y="1399311"/>
                  </a:lnTo>
                  <a:lnTo>
                    <a:pt x="2487612" y="1285201"/>
                  </a:lnTo>
                  <a:lnTo>
                    <a:pt x="2539441" y="1165682"/>
                  </a:lnTo>
                  <a:lnTo>
                    <a:pt x="2591282" y="1040041"/>
                  </a:lnTo>
                  <a:lnTo>
                    <a:pt x="2643124" y="908278"/>
                  </a:lnTo>
                  <a:lnTo>
                    <a:pt x="2694609" y="771118"/>
                  </a:lnTo>
                  <a:lnTo>
                    <a:pt x="2746451" y="627837"/>
                  </a:lnTo>
                  <a:lnTo>
                    <a:pt x="2798292" y="478802"/>
                  </a:lnTo>
                  <a:lnTo>
                    <a:pt x="2850121" y="324002"/>
                  </a:lnTo>
                  <a:lnTo>
                    <a:pt x="2901962" y="163436"/>
                  </a:lnTo>
                  <a:lnTo>
                    <a:pt x="2953080" y="0"/>
                  </a:lnTo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50103" y="4669831"/>
            <a:ext cx="1358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76580" y="4669831"/>
            <a:ext cx="1346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2105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4717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7257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97619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2409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749140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97586" y="2790269"/>
            <a:ext cx="96520" cy="1896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7586" y="254510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97586" y="22985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31697" y="2053351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67217" y="4914624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70066" y="3312306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495459" y="3914103"/>
            <a:ext cx="235585" cy="694055"/>
            <a:chOff x="8495459" y="3914103"/>
            <a:chExt cx="235585" cy="694055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5459" y="3914103"/>
              <a:ext cx="235436" cy="23543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622004" y="4031999"/>
              <a:ext cx="0" cy="576580"/>
            </a:xfrm>
            <a:custGeom>
              <a:avLst/>
              <a:gdLst/>
              <a:ahLst/>
              <a:cxnLst/>
              <a:rect l="l" t="t" r="r" b="b"/>
              <a:pathLst>
                <a:path h="576579">
                  <a:moveTo>
                    <a:pt x="0" y="576008"/>
                  </a:moveTo>
                  <a:lnTo>
                    <a:pt x="0" y="0"/>
                  </a:lnTo>
                </a:path>
              </a:pathLst>
            </a:custGeom>
            <a:ln w="1907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20440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451483"/>
            <a:ext cx="2893695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minimise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Where 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go?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85079" y="2014197"/>
            <a:ext cx="5759450" cy="3241675"/>
            <a:chOff x="5185079" y="2014197"/>
            <a:chExt cx="5759450" cy="3241675"/>
          </a:xfrm>
        </p:grpSpPr>
        <p:sp>
          <p:nvSpPr>
            <p:cNvPr id="7" name="object 7"/>
            <p:cNvSpPr/>
            <p:nvPr/>
          </p:nvSpPr>
          <p:spPr>
            <a:xfrm>
              <a:off x="5185079" y="2014197"/>
              <a:ext cx="5759450" cy="3241675"/>
            </a:xfrm>
            <a:custGeom>
              <a:avLst/>
              <a:gdLst/>
              <a:ahLst/>
              <a:cxnLst/>
              <a:rect l="l" t="t" r="r" b="b"/>
              <a:pathLst>
                <a:path w="5759450" h="3241675">
                  <a:moveTo>
                    <a:pt x="5758916" y="0"/>
                  </a:moveTo>
                  <a:lnTo>
                    <a:pt x="0" y="0"/>
                  </a:lnTo>
                  <a:lnTo>
                    <a:pt x="0" y="3241446"/>
                  </a:lnTo>
                  <a:lnTo>
                    <a:pt x="2879636" y="3241446"/>
                  </a:lnTo>
                  <a:lnTo>
                    <a:pt x="5758916" y="3241446"/>
                  </a:lnTo>
                  <a:lnTo>
                    <a:pt x="5758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6079" y="2150646"/>
              <a:ext cx="5079365" cy="2508250"/>
            </a:xfrm>
            <a:custGeom>
              <a:avLst/>
              <a:gdLst/>
              <a:ahLst/>
              <a:cxnLst/>
              <a:rect l="l" t="t" r="r" b="b"/>
              <a:pathLst>
                <a:path w="5079365" h="2508250">
                  <a:moveTo>
                    <a:pt x="2539796" y="2454122"/>
                  </a:moveTo>
                  <a:lnTo>
                    <a:pt x="355" y="2454122"/>
                  </a:lnTo>
                  <a:lnTo>
                    <a:pt x="355" y="355"/>
                  </a:lnTo>
                  <a:lnTo>
                    <a:pt x="5079238" y="355"/>
                  </a:lnTo>
                  <a:lnTo>
                    <a:pt x="5079238" y="2454122"/>
                  </a:lnTo>
                  <a:lnTo>
                    <a:pt x="2539796" y="2454122"/>
                  </a:lnTo>
                  <a:close/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208237"/>
                  </a:moveTo>
                  <a:lnTo>
                    <a:pt x="0" y="2208237"/>
                  </a:lnTo>
                </a:path>
                <a:path w="5079365" h="2508250">
                  <a:moveTo>
                    <a:pt x="5079238" y="1962721"/>
                  </a:moveTo>
                  <a:lnTo>
                    <a:pt x="0" y="1962721"/>
                  </a:lnTo>
                </a:path>
                <a:path w="5079365" h="2508250">
                  <a:moveTo>
                    <a:pt x="5079238" y="1717192"/>
                  </a:moveTo>
                  <a:lnTo>
                    <a:pt x="0" y="1717192"/>
                  </a:lnTo>
                </a:path>
                <a:path w="5079365" h="2508250">
                  <a:moveTo>
                    <a:pt x="5079238" y="1472399"/>
                  </a:moveTo>
                  <a:lnTo>
                    <a:pt x="0" y="1472399"/>
                  </a:lnTo>
                </a:path>
                <a:path w="5079365" h="2508250">
                  <a:moveTo>
                    <a:pt x="5079238" y="1226870"/>
                  </a:moveTo>
                  <a:lnTo>
                    <a:pt x="0" y="1226870"/>
                  </a:lnTo>
                </a:path>
                <a:path w="5079365" h="2508250">
                  <a:moveTo>
                    <a:pt x="5079238" y="981354"/>
                  </a:moveTo>
                  <a:lnTo>
                    <a:pt x="0" y="981354"/>
                  </a:lnTo>
                </a:path>
                <a:path w="5079365" h="2508250">
                  <a:moveTo>
                    <a:pt x="5079238" y="736193"/>
                  </a:moveTo>
                  <a:lnTo>
                    <a:pt x="0" y="736193"/>
                  </a:lnTo>
                </a:path>
                <a:path w="5079365" h="2508250">
                  <a:moveTo>
                    <a:pt x="5079238" y="490677"/>
                  </a:moveTo>
                  <a:lnTo>
                    <a:pt x="0" y="490677"/>
                  </a:lnTo>
                </a:path>
                <a:path w="5079365" h="2508250">
                  <a:moveTo>
                    <a:pt x="5079238" y="245160"/>
                  </a:moveTo>
                  <a:lnTo>
                    <a:pt x="0" y="245160"/>
                  </a:lnTo>
                </a:path>
                <a:path w="5079365" h="2508250">
                  <a:moveTo>
                    <a:pt x="5079238" y="0"/>
                  </a:moveTo>
                  <a:lnTo>
                    <a:pt x="0" y="0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451521" y="1925993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0"/>
                  </a:moveTo>
                  <a:lnTo>
                    <a:pt x="1451521" y="183600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22604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41833" y="2150646"/>
              <a:ext cx="2953385" cy="2454275"/>
            </a:xfrm>
            <a:custGeom>
              <a:avLst/>
              <a:gdLst/>
              <a:ahLst/>
              <a:cxnLst/>
              <a:rect l="l" t="t" r="r" b="b"/>
              <a:pathLst>
                <a:path w="2953384" h="2454275">
                  <a:moveTo>
                    <a:pt x="680770" y="1836000"/>
                  </a:moveTo>
                  <a:lnTo>
                    <a:pt x="680770" y="1925993"/>
                  </a:lnTo>
                  <a:lnTo>
                    <a:pt x="770763" y="1925993"/>
                  </a:lnTo>
                  <a:lnTo>
                    <a:pt x="770763" y="1836000"/>
                  </a:lnTo>
                  <a:lnTo>
                    <a:pt x="680770" y="1836000"/>
                  </a:lnTo>
                  <a:close/>
                </a:path>
                <a:path w="2953384" h="2454275">
                  <a:moveTo>
                    <a:pt x="0" y="163436"/>
                  </a:moveTo>
                  <a:lnTo>
                    <a:pt x="51841" y="324002"/>
                  </a:lnTo>
                  <a:lnTo>
                    <a:pt x="103682" y="478802"/>
                  </a:lnTo>
                  <a:lnTo>
                    <a:pt x="155524" y="627837"/>
                  </a:lnTo>
                  <a:lnTo>
                    <a:pt x="207365" y="771118"/>
                  </a:lnTo>
                  <a:lnTo>
                    <a:pt x="259206" y="908278"/>
                  </a:lnTo>
                  <a:lnTo>
                    <a:pt x="311048" y="1040041"/>
                  </a:lnTo>
                  <a:lnTo>
                    <a:pt x="362889" y="1165682"/>
                  </a:lnTo>
                  <a:lnTo>
                    <a:pt x="414731" y="1285201"/>
                  </a:lnTo>
                  <a:lnTo>
                    <a:pt x="466572" y="1399311"/>
                  </a:lnTo>
                  <a:lnTo>
                    <a:pt x="518401" y="1506956"/>
                  </a:lnTo>
                  <a:lnTo>
                    <a:pt x="570242" y="1609191"/>
                  </a:lnTo>
                  <a:lnTo>
                    <a:pt x="622084" y="1705673"/>
                  </a:lnTo>
                  <a:lnTo>
                    <a:pt x="673925" y="1796402"/>
                  </a:lnTo>
                  <a:lnTo>
                    <a:pt x="725766" y="1880997"/>
                  </a:lnTo>
                  <a:lnTo>
                    <a:pt x="777608" y="1959838"/>
                  </a:lnTo>
                  <a:lnTo>
                    <a:pt x="829449" y="2032914"/>
                  </a:lnTo>
                  <a:lnTo>
                    <a:pt x="881291" y="2100237"/>
                  </a:lnTo>
                  <a:lnTo>
                    <a:pt x="933132" y="2161438"/>
                  </a:lnTo>
                  <a:lnTo>
                    <a:pt x="984605" y="2216873"/>
                  </a:lnTo>
                  <a:lnTo>
                    <a:pt x="1036447" y="2266556"/>
                  </a:lnTo>
                  <a:lnTo>
                    <a:pt x="1088288" y="2310472"/>
                  </a:lnTo>
                  <a:lnTo>
                    <a:pt x="1140129" y="2348280"/>
                  </a:lnTo>
                  <a:lnTo>
                    <a:pt x="1191971" y="2380678"/>
                  </a:lnTo>
                  <a:lnTo>
                    <a:pt x="1243812" y="2406954"/>
                  </a:lnTo>
                  <a:lnTo>
                    <a:pt x="1295641" y="2427122"/>
                  </a:lnTo>
                  <a:lnTo>
                    <a:pt x="1347482" y="2441879"/>
                  </a:lnTo>
                  <a:lnTo>
                    <a:pt x="1399324" y="2450515"/>
                  </a:lnTo>
                  <a:lnTo>
                    <a:pt x="1451165" y="2453754"/>
                  </a:lnTo>
                </a:path>
                <a:path w="2953384" h="2454275">
                  <a:moveTo>
                    <a:pt x="1451165" y="2453754"/>
                  </a:moveTo>
                  <a:lnTo>
                    <a:pt x="1503006" y="2450515"/>
                  </a:lnTo>
                  <a:lnTo>
                    <a:pt x="1554848" y="2441879"/>
                  </a:lnTo>
                  <a:lnTo>
                    <a:pt x="1606689" y="2427122"/>
                  </a:lnTo>
                  <a:lnTo>
                    <a:pt x="1658162" y="2406954"/>
                  </a:lnTo>
                  <a:lnTo>
                    <a:pt x="1710004" y="2380678"/>
                  </a:lnTo>
                  <a:lnTo>
                    <a:pt x="1761845" y="2348280"/>
                  </a:lnTo>
                  <a:lnTo>
                    <a:pt x="1813687" y="2310472"/>
                  </a:lnTo>
                  <a:lnTo>
                    <a:pt x="1865528" y="2266556"/>
                  </a:lnTo>
                  <a:lnTo>
                    <a:pt x="1917369" y="2216873"/>
                  </a:lnTo>
                  <a:lnTo>
                    <a:pt x="1969211" y="2161438"/>
                  </a:lnTo>
                  <a:lnTo>
                    <a:pt x="2021052" y="2100237"/>
                  </a:lnTo>
                  <a:lnTo>
                    <a:pt x="2072881" y="2032914"/>
                  </a:lnTo>
                  <a:lnTo>
                    <a:pt x="2124722" y="1959838"/>
                  </a:lnTo>
                  <a:lnTo>
                    <a:pt x="2176564" y="1880997"/>
                  </a:lnTo>
                  <a:lnTo>
                    <a:pt x="2228405" y="1796402"/>
                  </a:lnTo>
                  <a:lnTo>
                    <a:pt x="2280246" y="1705673"/>
                  </a:lnTo>
                  <a:lnTo>
                    <a:pt x="2332088" y="1609191"/>
                  </a:lnTo>
                  <a:lnTo>
                    <a:pt x="2383929" y="1506956"/>
                  </a:lnTo>
                  <a:lnTo>
                    <a:pt x="2435771" y="1399311"/>
                  </a:lnTo>
                  <a:lnTo>
                    <a:pt x="2487612" y="1285201"/>
                  </a:lnTo>
                  <a:lnTo>
                    <a:pt x="2539441" y="1165682"/>
                  </a:lnTo>
                  <a:lnTo>
                    <a:pt x="2591282" y="1040041"/>
                  </a:lnTo>
                  <a:lnTo>
                    <a:pt x="2643124" y="908278"/>
                  </a:lnTo>
                  <a:lnTo>
                    <a:pt x="2694609" y="771118"/>
                  </a:lnTo>
                  <a:lnTo>
                    <a:pt x="2746451" y="627837"/>
                  </a:lnTo>
                  <a:lnTo>
                    <a:pt x="2798292" y="478802"/>
                  </a:lnTo>
                  <a:lnTo>
                    <a:pt x="2850121" y="324002"/>
                  </a:lnTo>
                  <a:lnTo>
                    <a:pt x="2901962" y="163436"/>
                  </a:lnTo>
                  <a:lnTo>
                    <a:pt x="2953080" y="0"/>
                  </a:lnTo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50103" y="4669831"/>
            <a:ext cx="1358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76580" y="4669831"/>
            <a:ext cx="1346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2105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4717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7257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97619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2409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749140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97586" y="3526831"/>
            <a:ext cx="96520" cy="1160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7586" y="328022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97586" y="2790269"/>
            <a:ext cx="96520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97586" y="254510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7586" y="22985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31697" y="2053351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67217" y="4914624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70066" y="3312306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265426" y="2103301"/>
            <a:ext cx="1541780" cy="2519680"/>
            <a:chOff x="8265426" y="2103301"/>
            <a:chExt cx="1541780" cy="2519680"/>
          </a:xfrm>
        </p:grpSpPr>
        <p:sp>
          <p:nvSpPr>
            <p:cNvPr id="38" name="object 38"/>
            <p:cNvSpPr/>
            <p:nvPr/>
          </p:nvSpPr>
          <p:spPr>
            <a:xfrm>
              <a:off x="8280006" y="2117880"/>
              <a:ext cx="1512570" cy="2491105"/>
            </a:xfrm>
            <a:custGeom>
              <a:avLst/>
              <a:gdLst/>
              <a:ahLst/>
              <a:cxnLst/>
              <a:rect l="l" t="t" r="r" b="b"/>
              <a:pathLst>
                <a:path w="1512570" h="2491104">
                  <a:moveTo>
                    <a:pt x="0" y="2490127"/>
                  </a:moveTo>
                  <a:lnTo>
                    <a:pt x="1511998" y="0"/>
                  </a:lnTo>
                </a:path>
                <a:path w="1512570" h="2491104">
                  <a:moveTo>
                    <a:pt x="0" y="2490482"/>
                  </a:moveTo>
                  <a:lnTo>
                    <a:pt x="1511998" y="2490482"/>
                  </a:lnTo>
                </a:path>
                <a:path w="1512570" h="2491104">
                  <a:moveTo>
                    <a:pt x="1511998" y="2490127"/>
                  </a:moveTo>
                  <a:lnTo>
                    <a:pt x="1511998" y="0"/>
                  </a:lnTo>
                </a:path>
              </a:pathLst>
            </a:custGeom>
            <a:ln w="29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5459" y="3914103"/>
              <a:ext cx="235436" cy="23543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933294" y="4633103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  <p:sp>
        <p:nvSpPr>
          <p:cNvPr id="41" name="object 41"/>
          <p:cNvSpPr txBox="1"/>
          <p:nvPr/>
        </p:nvSpPr>
        <p:spPr>
          <a:xfrm>
            <a:off x="9869296" y="3251063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20440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451483"/>
            <a:ext cx="2893695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minimise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Where 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go?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85079" y="2014197"/>
            <a:ext cx="5759450" cy="3241675"/>
            <a:chOff x="5185079" y="2014197"/>
            <a:chExt cx="5759450" cy="3241675"/>
          </a:xfrm>
        </p:grpSpPr>
        <p:sp>
          <p:nvSpPr>
            <p:cNvPr id="7" name="object 7"/>
            <p:cNvSpPr/>
            <p:nvPr/>
          </p:nvSpPr>
          <p:spPr>
            <a:xfrm>
              <a:off x="5185079" y="2014197"/>
              <a:ext cx="5759450" cy="3241675"/>
            </a:xfrm>
            <a:custGeom>
              <a:avLst/>
              <a:gdLst/>
              <a:ahLst/>
              <a:cxnLst/>
              <a:rect l="l" t="t" r="r" b="b"/>
              <a:pathLst>
                <a:path w="5759450" h="3241675">
                  <a:moveTo>
                    <a:pt x="5758916" y="0"/>
                  </a:moveTo>
                  <a:lnTo>
                    <a:pt x="0" y="0"/>
                  </a:lnTo>
                  <a:lnTo>
                    <a:pt x="0" y="3241446"/>
                  </a:lnTo>
                  <a:lnTo>
                    <a:pt x="2879636" y="3241446"/>
                  </a:lnTo>
                  <a:lnTo>
                    <a:pt x="5758916" y="3241446"/>
                  </a:lnTo>
                  <a:lnTo>
                    <a:pt x="5758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6079" y="2150646"/>
              <a:ext cx="5079365" cy="2508250"/>
            </a:xfrm>
            <a:custGeom>
              <a:avLst/>
              <a:gdLst/>
              <a:ahLst/>
              <a:cxnLst/>
              <a:rect l="l" t="t" r="r" b="b"/>
              <a:pathLst>
                <a:path w="5079365" h="2508250">
                  <a:moveTo>
                    <a:pt x="2539796" y="2454122"/>
                  </a:moveTo>
                  <a:lnTo>
                    <a:pt x="355" y="2454122"/>
                  </a:lnTo>
                  <a:lnTo>
                    <a:pt x="355" y="355"/>
                  </a:lnTo>
                  <a:lnTo>
                    <a:pt x="5079238" y="355"/>
                  </a:lnTo>
                  <a:lnTo>
                    <a:pt x="5079238" y="2454122"/>
                  </a:lnTo>
                  <a:lnTo>
                    <a:pt x="2539796" y="2454122"/>
                  </a:lnTo>
                  <a:close/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208237"/>
                  </a:moveTo>
                  <a:lnTo>
                    <a:pt x="0" y="2208237"/>
                  </a:lnTo>
                </a:path>
                <a:path w="5079365" h="2508250">
                  <a:moveTo>
                    <a:pt x="5079238" y="1962721"/>
                  </a:moveTo>
                  <a:lnTo>
                    <a:pt x="0" y="1962721"/>
                  </a:lnTo>
                </a:path>
                <a:path w="5079365" h="2508250">
                  <a:moveTo>
                    <a:pt x="5079238" y="1717192"/>
                  </a:moveTo>
                  <a:lnTo>
                    <a:pt x="0" y="1717192"/>
                  </a:lnTo>
                </a:path>
                <a:path w="5079365" h="2508250">
                  <a:moveTo>
                    <a:pt x="5079238" y="1472399"/>
                  </a:moveTo>
                  <a:lnTo>
                    <a:pt x="0" y="1472399"/>
                  </a:lnTo>
                </a:path>
                <a:path w="5079365" h="2508250">
                  <a:moveTo>
                    <a:pt x="5079238" y="1226870"/>
                  </a:moveTo>
                  <a:lnTo>
                    <a:pt x="0" y="1226870"/>
                  </a:lnTo>
                </a:path>
                <a:path w="5079365" h="2508250">
                  <a:moveTo>
                    <a:pt x="5079238" y="981354"/>
                  </a:moveTo>
                  <a:lnTo>
                    <a:pt x="0" y="981354"/>
                  </a:lnTo>
                </a:path>
                <a:path w="5079365" h="2508250">
                  <a:moveTo>
                    <a:pt x="5079238" y="736193"/>
                  </a:moveTo>
                  <a:lnTo>
                    <a:pt x="0" y="736193"/>
                  </a:lnTo>
                </a:path>
                <a:path w="5079365" h="2508250">
                  <a:moveTo>
                    <a:pt x="5079238" y="490677"/>
                  </a:moveTo>
                  <a:lnTo>
                    <a:pt x="0" y="490677"/>
                  </a:lnTo>
                </a:path>
                <a:path w="5079365" h="2508250">
                  <a:moveTo>
                    <a:pt x="5079238" y="245160"/>
                  </a:moveTo>
                  <a:lnTo>
                    <a:pt x="0" y="245160"/>
                  </a:lnTo>
                </a:path>
                <a:path w="5079365" h="2508250">
                  <a:moveTo>
                    <a:pt x="5079238" y="0"/>
                  </a:moveTo>
                  <a:lnTo>
                    <a:pt x="0" y="0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451521" y="1925993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0"/>
                  </a:moveTo>
                  <a:lnTo>
                    <a:pt x="1451521" y="183600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22604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41833" y="2150646"/>
              <a:ext cx="2953385" cy="2454275"/>
            </a:xfrm>
            <a:custGeom>
              <a:avLst/>
              <a:gdLst/>
              <a:ahLst/>
              <a:cxnLst/>
              <a:rect l="l" t="t" r="r" b="b"/>
              <a:pathLst>
                <a:path w="2953384" h="2454275">
                  <a:moveTo>
                    <a:pt x="680770" y="1836000"/>
                  </a:moveTo>
                  <a:lnTo>
                    <a:pt x="680770" y="1925993"/>
                  </a:lnTo>
                  <a:lnTo>
                    <a:pt x="770763" y="1925993"/>
                  </a:lnTo>
                  <a:lnTo>
                    <a:pt x="770763" y="1836000"/>
                  </a:lnTo>
                  <a:lnTo>
                    <a:pt x="680770" y="1836000"/>
                  </a:lnTo>
                  <a:close/>
                </a:path>
                <a:path w="2953384" h="2454275">
                  <a:moveTo>
                    <a:pt x="0" y="163436"/>
                  </a:moveTo>
                  <a:lnTo>
                    <a:pt x="51841" y="324002"/>
                  </a:lnTo>
                  <a:lnTo>
                    <a:pt x="103682" y="478802"/>
                  </a:lnTo>
                  <a:lnTo>
                    <a:pt x="155524" y="627837"/>
                  </a:lnTo>
                  <a:lnTo>
                    <a:pt x="207365" y="771118"/>
                  </a:lnTo>
                  <a:lnTo>
                    <a:pt x="259206" y="908278"/>
                  </a:lnTo>
                  <a:lnTo>
                    <a:pt x="311048" y="1040041"/>
                  </a:lnTo>
                  <a:lnTo>
                    <a:pt x="362889" y="1165682"/>
                  </a:lnTo>
                  <a:lnTo>
                    <a:pt x="414731" y="1285201"/>
                  </a:lnTo>
                  <a:lnTo>
                    <a:pt x="466572" y="1399311"/>
                  </a:lnTo>
                  <a:lnTo>
                    <a:pt x="518401" y="1506956"/>
                  </a:lnTo>
                  <a:lnTo>
                    <a:pt x="570242" y="1609191"/>
                  </a:lnTo>
                  <a:lnTo>
                    <a:pt x="622084" y="1705673"/>
                  </a:lnTo>
                  <a:lnTo>
                    <a:pt x="673925" y="1796402"/>
                  </a:lnTo>
                  <a:lnTo>
                    <a:pt x="725766" y="1880997"/>
                  </a:lnTo>
                  <a:lnTo>
                    <a:pt x="777608" y="1959838"/>
                  </a:lnTo>
                  <a:lnTo>
                    <a:pt x="829449" y="2032914"/>
                  </a:lnTo>
                  <a:lnTo>
                    <a:pt x="881291" y="2100237"/>
                  </a:lnTo>
                  <a:lnTo>
                    <a:pt x="933132" y="2161438"/>
                  </a:lnTo>
                  <a:lnTo>
                    <a:pt x="984605" y="2216873"/>
                  </a:lnTo>
                  <a:lnTo>
                    <a:pt x="1036447" y="2266556"/>
                  </a:lnTo>
                  <a:lnTo>
                    <a:pt x="1088288" y="2310472"/>
                  </a:lnTo>
                  <a:lnTo>
                    <a:pt x="1140129" y="2348280"/>
                  </a:lnTo>
                  <a:lnTo>
                    <a:pt x="1191971" y="2380678"/>
                  </a:lnTo>
                  <a:lnTo>
                    <a:pt x="1243812" y="2406954"/>
                  </a:lnTo>
                  <a:lnTo>
                    <a:pt x="1295641" y="2427122"/>
                  </a:lnTo>
                  <a:lnTo>
                    <a:pt x="1347482" y="2441879"/>
                  </a:lnTo>
                  <a:lnTo>
                    <a:pt x="1399324" y="2450515"/>
                  </a:lnTo>
                  <a:lnTo>
                    <a:pt x="1451165" y="2453754"/>
                  </a:lnTo>
                </a:path>
                <a:path w="2953384" h="2454275">
                  <a:moveTo>
                    <a:pt x="1451165" y="2453754"/>
                  </a:moveTo>
                  <a:lnTo>
                    <a:pt x="1503006" y="2450515"/>
                  </a:lnTo>
                  <a:lnTo>
                    <a:pt x="1554848" y="2441879"/>
                  </a:lnTo>
                  <a:lnTo>
                    <a:pt x="1606689" y="2427122"/>
                  </a:lnTo>
                  <a:lnTo>
                    <a:pt x="1658162" y="2406954"/>
                  </a:lnTo>
                  <a:lnTo>
                    <a:pt x="1710004" y="2380678"/>
                  </a:lnTo>
                  <a:lnTo>
                    <a:pt x="1761845" y="2348280"/>
                  </a:lnTo>
                  <a:lnTo>
                    <a:pt x="1813687" y="2310472"/>
                  </a:lnTo>
                  <a:lnTo>
                    <a:pt x="1865528" y="2266556"/>
                  </a:lnTo>
                  <a:lnTo>
                    <a:pt x="1917369" y="2216873"/>
                  </a:lnTo>
                  <a:lnTo>
                    <a:pt x="1969211" y="2161438"/>
                  </a:lnTo>
                  <a:lnTo>
                    <a:pt x="2021052" y="2100237"/>
                  </a:lnTo>
                  <a:lnTo>
                    <a:pt x="2072881" y="2032914"/>
                  </a:lnTo>
                  <a:lnTo>
                    <a:pt x="2124722" y="1959838"/>
                  </a:lnTo>
                  <a:lnTo>
                    <a:pt x="2176564" y="1880997"/>
                  </a:lnTo>
                  <a:lnTo>
                    <a:pt x="2228405" y="1796402"/>
                  </a:lnTo>
                  <a:lnTo>
                    <a:pt x="2280246" y="1705673"/>
                  </a:lnTo>
                  <a:lnTo>
                    <a:pt x="2332088" y="1609191"/>
                  </a:lnTo>
                  <a:lnTo>
                    <a:pt x="2383929" y="1506956"/>
                  </a:lnTo>
                  <a:lnTo>
                    <a:pt x="2435771" y="1399311"/>
                  </a:lnTo>
                  <a:lnTo>
                    <a:pt x="2487612" y="1285201"/>
                  </a:lnTo>
                  <a:lnTo>
                    <a:pt x="2539441" y="1165682"/>
                  </a:lnTo>
                  <a:lnTo>
                    <a:pt x="2591282" y="1040041"/>
                  </a:lnTo>
                  <a:lnTo>
                    <a:pt x="2643124" y="908278"/>
                  </a:lnTo>
                  <a:lnTo>
                    <a:pt x="2694609" y="771118"/>
                  </a:lnTo>
                  <a:lnTo>
                    <a:pt x="2746451" y="627837"/>
                  </a:lnTo>
                  <a:lnTo>
                    <a:pt x="2798292" y="478802"/>
                  </a:lnTo>
                  <a:lnTo>
                    <a:pt x="2850121" y="324002"/>
                  </a:lnTo>
                  <a:lnTo>
                    <a:pt x="2901962" y="163436"/>
                  </a:lnTo>
                  <a:lnTo>
                    <a:pt x="2953080" y="0"/>
                  </a:lnTo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50103" y="4669831"/>
            <a:ext cx="1358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76580" y="4669831"/>
            <a:ext cx="1346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2105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4717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7257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97619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2409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749140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97586" y="450854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7586" y="426194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97586" y="401678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97586" y="377199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7586" y="3526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7586" y="328022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97586" y="2790269"/>
            <a:ext cx="96520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97586" y="254510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97586" y="22985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31697" y="2053351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67217" y="4914624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70066" y="3312306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265426" y="2103301"/>
            <a:ext cx="1541780" cy="2519680"/>
            <a:chOff x="8265426" y="2103301"/>
            <a:chExt cx="1541780" cy="2519680"/>
          </a:xfrm>
        </p:grpSpPr>
        <p:sp>
          <p:nvSpPr>
            <p:cNvPr id="42" name="object 42"/>
            <p:cNvSpPr/>
            <p:nvPr/>
          </p:nvSpPr>
          <p:spPr>
            <a:xfrm>
              <a:off x="8280006" y="2117880"/>
              <a:ext cx="1512570" cy="2491105"/>
            </a:xfrm>
            <a:custGeom>
              <a:avLst/>
              <a:gdLst/>
              <a:ahLst/>
              <a:cxnLst/>
              <a:rect l="l" t="t" r="r" b="b"/>
              <a:pathLst>
                <a:path w="1512570" h="2491104">
                  <a:moveTo>
                    <a:pt x="0" y="2490127"/>
                  </a:moveTo>
                  <a:lnTo>
                    <a:pt x="1511998" y="0"/>
                  </a:lnTo>
                </a:path>
                <a:path w="1512570" h="2491104">
                  <a:moveTo>
                    <a:pt x="0" y="2490482"/>
                  </a:moveTo>
                  <a:lnTo>
                    <a:pt x="1511998" y="2490482"/>
                  </a:lnTo>
                </a:path>
                <a:path w="1512570" h="2491104">
                  <a:moveTo>
                    <a:pt x="1511998" y="2490127"/>
                  </a:moveTo>
                  <a:lnTo>
                    <a:pt x="1511998" y="0"/>
                  </a:lnTo>
                </a:path>
              </a:pathLst>
            </a:custGeom>
            <a:ln w="29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5459" y="3914103"/>
              <a:ext cx="235436" cy="23543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8933294" y="4633103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  <p:sp>
        <p:nvSpPr>
          <p:cNvPr id="45" name="object 45"/>
          <p:cNvSpPr txBox="1"/>
          <p:nvPr/>
        </p:nvSpPr>
        <p:spPr>
          <a:xfrm>
            <a:off x="9869296" y="3251063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869296" y="3596668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Δy/Δx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69296" y="3853348"/>
            <a:ext cx="666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10/2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869296" y="410858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20440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451483"/>
            <a:ext cx="2893695" cy="119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minimise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Where 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go?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85079" y="2014197"/>
            <a:ext cx="5759450" cy="3241675"/>
            <a:chOff x="5185079" y="2014197"/>
            <a:chExt cx="5759450" cy="3241675"/>
          </a:xfrm>
        </p:grpSpPr>
        <p:sp>
          <p:nvSpPr>
            <p:cNvPr id="7" name="object 7"/>
            <p:cNvSpPr/>
            <p:nvPr/>
          </p:nvSpPr>
          <p:spPr>
            <a:xfrm>
              <a:off x="5185079" y="2014197"/>
              <a:ext cx="5759450" cy="3241675"/>
            </a:xfrm>
            <a:custGeom>
              <a:avLst/>
              <a:gdLst/>
              <a:ahLst/>
              <a:cxnLst/>
              <a:rect l="l" t="t" r="r" b="b"/>
              <a:pathLst>
                <a:path w="5759450" h="3241675">
                  <a:moveTo>
                    <a:pt x="5758916" y="0"/>
                  </a:moveTo>
                  <a:lnTo>
                    <a:pt x="0" y="0"/>
                  </a:lnTo>
                  <a:lnTo>
                    <a:pt x="0" y="3241446"/>
                  </a:lnTo>
                  <a:lnTo>
                    <a:pt x="2879636" y="3241446"/>
                  </a:lnTo>
                  <a:lnTo>
                    <a:pt x="5758916" y="3241446"/>
                  </a:lnTo>
                  <a:lnTo>
                    <a:pt x="5758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6079" y="2150646"/>
              <a:ext cx="5079365" cy="2508250"/>
            </a:xfrm>
            <a:custGeom>
              <a:avLst/>
              <a:gdLst/>
              <a:ahLst/>
              <a:cxnLst/>
              <a:rect l="l" t="t" r="r" b="b"/>
              <a:pathLst>
                <a:path w="5079365" h="2508250">
                  <a:moveTo>
                    <a:pt x="2539796" y="2454122"/>
                  </a:moveTo>
                  <a:lnTo>
                    <a:pt x="355" y="2454122"/>
                  </a:lnTo>
                  <a:lnTo>
                    <a:pt x="355" y="355"/>
                  </a:lnTo>
                  <a:lnTo>
                    <a:pt x="5079238" y="355"/>
                  </a:lnTo>
                  <a:lnTo>
                    <a:pt x="5079238" y="2454122"/>
                  </a:lnTo>
                  <a:lnTo>
                    <a:pt x="2539796" y="2454122"/>
                  </a:lnTo>
                  <a:close/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208237"/>
                  </a:moveTo>
                  <a:lnTo>
                    <a:pt x="0" y="2208237"/>
                  </a:lnTo>
                </a:path>
                <a:path w="5079365" h="2508250">
                  <a:moveTo>
                    <a:pt x="5079238" y="1962721"/>
                  </a:moveTo>
                  <a:lnTo>
                    <a:pt x="0" y="1962721"/>
                  </a:lnTo>
                </a:path>
                <a:path w="5079365" h="2508250">
                  <a:moveTo>
                    <a:pt x="5079238" y="1717192"/>
                  </a:moveTo>
                  <a:lnTo>
                    <a:pt x="0" y="1717192"/>
                  </a:lnTo>
                </a:path>
                <a:path w="5079365" h="2508250">
                  <a:moveTo>
                    <a:pt x="5079238" y="1472399"/>
                  </a:moveTo>
                  <a:lnTo>
                    <a:pt x="0" y="1472399"/>
                  </a:lnTo>
                </a:path>
                <a:path w="5079365" h="2508250">
                  <a:moveTo>
                    <a:pt x="5079238" y="1226870"/>
                  </a:moveTo>
                  <a:lnTo>
                    <a:pt x="0" y="1226870"/>
                  </a:lnTo>
                </a:path>
                <a:path w="5079365" h="2508250">
                  <a:moveTo>
                    <a:pt x="5079238" y="981354"/>
                  </a:moveTo>
                  <a:lnTo>
                    <a:pt x="0" y="981354"/>
                  </a:lnTo>
                </a:path>
                <a:path w="5079365" h="2508250">
                  <a:moveTo>
                    <a:pt x="5079238" y="736193"/>
                  </a:moveTo>
                  <a:lnTo>
                    <a:pt x="0" y="736193"/>
                  </a:lnTo>
                </a:path>
                <a:path w="5079365" h="2508250">
                  <a:moveTo>
                    <a:pt x="5079238" y="490677"/>
                  </a:moveTo>
                  <a:lnTo>
                    <a:pt x="0" y="490677"/>
                  </a:lnTo>
                </a:path>
                <a:path w="5079365" h="2508250">
                  <a:moveTo>
                    <a:pt x="5079238" y="245160"/>
                  </a:moveTo>
                  <a:lnTo>
                    <a:pt x="0" y="245160"/>
                  </a:lnTo>
                </a:path>
                <a:path w="5079365" h="2508250">
                  <a:moveTo>
                    <a:pt x="5079238" y="0"/>
                  </a:moveTo>
                  <a:lnTo>
                    <a:pt x="0" y="0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451521" y="1925993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0"/>
                  </a:moveTo>
                  <a:lnTo>
                    <a:pt x="1451521" y="183600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22604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41833" y="2150646"/>
              <a:ext cx="2953385" cy="2454275"/>
            </a:xfrm>
            <a:custGeom>
              <a:avLst/>
              <a:gdLst/>
              <a:ahLst/>
              <a:cxnLst/>
              <a:rect l="l" t="t" r="r" b="b"/>
              <a:pathLst>
                <a:path w="2953384" h="2454275">
                  <a:moveTo>
                    <a:pt x="680770" y="1836000"/>
                  </a:moveTo>
                  <a:lnTo>
                    <a:pt x="680770" y="1925993"/>
                  </a:lnTo>
                  <a:lnTo>
                    <a:pt x="770763" y="1925993"/>
                  </a:lnTo>
                  <a:lnTo>
                    <a:pt x="770763" y="1836000"/>
                  </a:lnTo>
                  <a:lnTo>
                    <a:pt x="680770" y="1836000"/>
                  </a:lnTo>
                  <a:close/>
                </a:path>
                <a:path w="2953384" h="2454275">
                  <a:moveTo>
                    <a:pt x="0" y="163436"/>
                  </a:moveTo>
                  <a:lnTo>
                    <a:pt x="51841" y="324002"/>
                  </a:lnTo>
                  <a:lnTo>
                    <a:pt x="103682" y="478802"/>
                  </a:lnTo>
                  <a:lnTo>
                    <a:pt x="155524" y="627837"/>
                  </a:lnTo>
                  <a:lnTo>
                    <a:pt x="207365" y="771118"/>
                  </a:lnTo>
                  <a:lnTo>
                    <a:pt x="259206" y="908278"/>
                  </a:lnTo>
                  <a:lnTo>
                    <a:pt x="311048" y="1040041"/>
                  </a:lnTo>
                  <a:lnTo>
                    <a:pt x="362889" y="1165682"/>
                  </a:lnTo>
                  <a:lnTo>
                    <a:pt x="414731" y="1285201"/>
                  </a:lnTo>
                  <a:lnTo>
                    <a:pt x="466572" y="1399311"/>
                  </a:lnTo>
                  <a:lnTo>
                    <a:pt x="518401" y="1506956"/>
                  </a:lnTo>
                  <a:lnTo>
                    <a:pt x="570242" y="1609191"/>
                  </a:lnTo>
                  <a:lnTo>
                    <a:pt x="622084" y="1705673"/>
                  </a:lnTo>
                  <a:lnTo>
                    <a:pt x="673925" y="1796402"/>
                  </a:lnTo>
                  <a:lnTo>
                    <a:pt x="725766" y="1880997"/>
                  </a:lnTo>
                  <a:lnTo>
                    <a:pt x="777608" y="1959838"/>
                  </a:lnTo>
                  <a:lnTo>
                    <a:pt x="829449" y="2032914"/>
                  </a:lnTo>
                  <a:lnTo>
                    <a:pt x="881291" y="2100237"/>
                  </a:lnTo>
                  <a:lnTo>
                    <a:pt x="933132" y="2161438"/>
                  </a:lnTo>
                  <a:lnTo>
                    <a:pt x="984605" y="2216873"/>
                  </a:lnTo>
                  <a:lnTo>
                    <a:pt x="1036447" y="2266556"/>
                  </a:lnTo>
                  <a:lnTo>
                    <a:pt x="1088288" y="2310472"/>
                  </a:lnTo>
                  <a:lnTo>
                    <a:pt x="1140129" y="2348280"/>
                  </a:lnTo>
                  <a:lnTo>
                    <a:pt x="1191971" y="2380678"/>
                  </a:lnTo>
                  <a:lnTo>
                    <a:pt x="1243812" y="2406954"/>
                  </a:lnTo>
                  <a:lnTo>
                    <a:pt x="1295641" y="2427122"/>
                  </a:lnTo>
                  <a:lnTo>
                    <a:pt x="1347482" y="2441879"/>
                  </a:lnTo>
                  <a:lnTo>
                    <a:pt x="1399324" y="2450515"/>
                  </a:lnTo>
                  <a:lnTo>
                    <a:pt x="1451165" y="2453754"/>
                  </a:lnTo>
                </a:path>
                <a:path w="2953384" h="2454275">
                  <a:moveTo>
                    <a:pt x="1451165" y="2453754"/>
                  </a:moveTo>
                  <a:lnTo>
                    <a:pt x="1503006" y="2450515"/>
                  </a:lnTo>
                  <a:lnTo>
                    <a:pt x="1554848" y="2441879"/>
                  </a:lnTo>
                  <a:lnTo>
                    <a:pt x="1606689" y="2427122"/>
                  </a:lnTo>
                  <a:lnTo>
                    <a:pt x="1658162" y="2406954"/>
                  </a:lnTo>
                  <a:lnTo>
                    <a:pt x="1710004" y="2380678"/>
                  </a:lnTo>
                  <a:lnTo>
                    <a:pt x="1761845" y="2348280"/>
                  </a:lnTo>
                  <a:lnTo>
                    <a:pt x="1813687" y="2310472"/>
                  </a:lnTo>
                  <a:lnTo>
                    <a:pt x="1865528" y="2266556"/>
                  </a:lnTo>
                  <a:lnTo>
                    <a:pt x="1917369" y="2216873"/>
                  </a:lnTo>
                  <a:lnTo>
                    <a:pt x="1969211" y="2161438"/>
                  </a:lnTo>
                  <a:lnTo>
                    <a:pt x="2021052" y="2100237"/>
                  </a:lnTo>
                  <a:lnTo>
                    <a:pt x="2072881" y="2032914"/>
                  </a:lnTo>
                  <a:lnTo>
                    <a:pt x="2124722" y="1959838"/>
                  </a:lnTo>
                  <a:lnTo>
                    <a:pt x="2176564" y="1880997"/>
                  </a:lnTo>
                  <a:lnTo>
                    <a:pt x="2228405" y="1796402"/>
                  </a:lnTo>
                  <a:lnTo>
                    <a:pt x="2280246" y="1705673"/>
                  </a:lnTo>
                  <a:lnTo>
                    <a:pt x="2332088" y="1609191"/>
                  </a:lnTo>
                  <a:lnTo>
                    <a:pt x="2383929" y="1506956"/>
                  </a:lnTo>
                  <a:lnTo>
                    <a:pt x="2435771" y="1399311"/>
                  </a:lnTo>
                  <a:lnTo>
                    <a:pt x="2487612" y="1285201"/>
                  </a:lnTo>
                  <a:lnTo>
                    <a:pt x="2539441" y="1165682"/>
                  </a:lnTo>
                  <a:lnTo>
                    <a:pt x="2591282" y="1040041"/>
                  </a:lnTo>
                  <a:lnTo>
                    <a:pt x="2643124" y="908278"/>
                  </a:lnTo>
                  <a:lnTo>
                    <a:pt x="2694609" y="771118"/>
                  </a:lnTo>
                  <a:lnTo>
                    <a:pt x="2746451" y="627837"/>
                  </a:lnTo>
                  <a:lnTo>
                    <a:pt x="2798292" y="478802"/>
                  </a:lnTo>
                  <a:lnTo>
                    <a:pt x="2850121" y="324002"/>
                  </a:lnTo>
                  <a:lnTo>
                    <a:pt x="2901962" y="163436"/>
                  </a:lnTo>
                  <a:lnTo>
                    <a:pt x="2953080" y="0"/>
                  </a:lnTo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50103" y="4669831"/>
            <a:ext cx="1358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105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4717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7257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97619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2409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749140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97586" y="450854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97586" y="426194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7586" y="401678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97586" y="377199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97586" y="3526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7586" y="328022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7586" y="2790269"/>
            <a:ext cx="96520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97586" y="254510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97586" y="22985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31697" y="2053351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67217" y="4914624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70066" y="3312306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997422" y="2103301"/>
            <a:ext cx="1541780" cy="2519680"/>
            <a:chOff x="5997422" y="2103301"/>
            <a:chExt cx="1541780" cy="2519680"/>
          </a:xfrm>
        </p:grpSpPr>
        <p:sp>
          <p:nvSpPr>
            <p:cNvPr id="41" name="object 41"/>
            <p:cNvSpPr/>
            <p:nvPr/>
          </p:nvSpPr>
          <p:spPr>
            <a:xfrm>
              <a:off x="6012002" y="2117880"/>
              <a:ext cx="1512570" cy="2491105"/>
            </a:xfrm>
            <a:custGeom>
              <a:avLst/>
              <a:gdLst/>
              <a:ahLst/>
              <a:cxnLst/>
              <a:rect l="l" t="t" r="r" b="b"/>
              <a:pathLst>
                <a:path w="1512570" h="2491104">
                  <a:moveTo>
                    <a:pt x="1511998" y="2490127"/>
                  </a:moveTo>
                  <a:lnTo>
                    <a:pt x="0" y="0"/>
                  </a:lnTo>
                </a:path>
                <a:path w="1512570" h="2491104">
                  <a:moveTo>
                    <a:pt x="1511998" y="2490482"/>
                  </a:moveTo>
                  <a:lnTo>
                    <a:pt x="0" y="2490482"/>
                  </a:lnTo>
                </a:path>
                <a:path w="1512570" h="2491104">
                  <a:moveTo>
                    <a:pt x="0" y="2490127"/>
                  </a:moveTo>
                  <a:lnTo>
                    <a:pt x="0" y="0"/>
                  </a:lnTo>
                </a:path>
              </a:pathLst>
            </a:custGeom>
            <a:ln w="29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5457" y="3914103"/>
              <a:ext cx="235436" cy="2354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351180" y="4568307"/>
            <a:ext cx="45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25" dirty="0">
                <a:latin typeface="Arial"/>
                <a:cs typeface="Arial"/>
              </a:rPr>
              <a:t>1</a:t>
            </a:r>
            <a:r>
              <a:rPr sz="2700" spc="-37" baseline="-12345" dirty="0">
                <a:latin typeface="Arial"/>
                <a:cs typeface="Arial"/>
              </a:rPr>
              <a:t>Δx</a:t>
            </a:r>
            <a:endParaRPr sz="2700" baseline="-12345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  <p:sp>
        <p:nvSpPr>
          <p:cNvPr id="44" name="object 44"/>
          <p:cNvSpPr txBox="1"/>
          <p:nvPr/>
        </p:nvSpPr>
        <p:spPr>
          <a:xfrm>
            <a:off x="5620943" y="3178698"/>
            <a:ext cx="29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9296" y="3596668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Δy/Δx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869296" y="3853348"/>
            <a:ext cx="742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-10/2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69296" y="4108580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</a:t>
            </a:r>
            <a:r>
              <a:rPr sz="1800" spc="-5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20440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913383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85079" y="2014197"/>
            <a:ext cx="5759450" cy="3241675"/>
            <a:chOff x="5185079" y="2014197"/>
            <a:chExt cx="5759450" cy="3241675"/>
          </a:xfrm>
        </p:grpSpPr>
        <p:sp>
          <p:nvSpPr>
            <p:cNvPr id="7" name="object 7"/>
            <p:cNvSpPr/>
            <p:nvPr/>
          </p:nvSpPr>
          <p:spPr>
            <a:xfrm>
              <a:off x="5185079" y="2014197"/>
              <a:ext cx="5759450" cy="3241675"/>
            </a:xfrm>
            <a:custGeom>
              <a:avLst/>
              <a:gdLst/>
              <a:ahLst/>
              <a:cxnLst/>
              <a:rect l="l" t="t" r="r" b="b"/>
              <a:pathLst>
                <a:path w="5759450" h="3241675">
                  <a:moveTo>
                    <a:pt x="5758916" y="0"/>
                  </a:moveTo>
                  <a:lnTo>
                    <a:pt x="0" y="0"/>
                  </a:lnTo>
                  <a:lnTo>
                    <a:pt x="0" y="3241446"/>
                  </a:lnTo>
                  <a:lnTo>
                    <a:pt x="2879636" y="3241446"/>
                  </a:lnTo>
                  <a:lnTo>
                    <a:pt x="5758916" y="3241446"/>
                  </a:lnTo>
                  <a:lnTo>
                    <a:pt x="5758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6079" y="2150646"/>
              <a:ext cx="5079365" cy="2508250"/>
            </a:xfrm>
            <a:custGeom>
              <a:avLst/>
              <a:gdLst/>
              <a:ahLst/>
              <a:cxnLst/>
              <a:rect l="l" t="t" r="r" b="b"/>
              <a:pathLst>
                <a:path w="5079365" h="2508250">
                  <a:moveTo>
                    <a:pt x="2539796" y="2454122"/>
                  </a:moveTo>
                  <a:lnTo>
                    <a:pt x="355" y="2454122"/>
                  </a:lnTo>
                  <a:lnTo>
                    <a:pt x="355" y="355"/>
                  </a:lnTo>
                  <a:lnTo>
                    <a:pt x="5079238" y="355"/>
                  </a:lnTo>
                  <a:lnTo>
                    <a:pt x="5079238" y="2454122"/>
                  </a:lnTo>
                  <a:lnTo>
                    <a:pt x="2539796" y="2454122"/>
                  </a:lnTo>
                  <a:close/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208237"/>
                  </a:moveTo>
                  <a:lnTo>
                    <a:pt x="0" y="2208237"/>
                  </a:lnTo>
                </a:path>
                <a:path w="5079365" h="2508250">
                  <a:moveTo>
                    <a:pt x="5079238" y="1962721"/>
                  </a:moveTo>
                  <a:lnTo>
                    <a:pt x="0" y="1962721"/>
                  </a:lnTo>
                </a:path>
                <a:path w="5079365" h="2508250">
                  <a:moveTo>
                    <a:pt x="5079238" y="1717192"/>
                  </a:moveTo>
                  <a:lnTo>
                    <a:pt x="0" y="1717192"/>
                  </a:lnTo>
                </a:path>
                <a:path w="5079365" h="2508250">
                  <a:moveTo>
                    <a:pt x="5079238" y="1472399"/>
                  </a:moveTo>
                  <a:lnTo>
                    <a:pt x="0" y="1472399"/>
                  </a:lnTo>
                </a:path>
                <a:path w="5079365" h="2508250">
                  <a:moveTo>
                    <a:pt x="5079238" y="1226870"/>
                  </a:moveTo>
                  <a:lnTo>
                    <a:pt x="0" y="1226870"/>
                  </a:lnTo>
                </a:path>
                <a:path w="5079365" h="2508250">
                  <a:moveTo>
                    <a:pt x="5079238" y="981354"/>
                  </a:moveTo>
                  <a:lnTo>
                    <a:pt x="0" y="981354"/>
                  </a:lnTo>
                </a:path>
                <a:path w="5079365" h="2508250">
                  <a:moveTo>
                    <a:pt x="5079238" y="736193"/>
                  </a:moveTo>
                  <a:lnTo>
                    <a:pt x="0" y="736193"/>
                  </a:lnTo>
                </a:path>
                <a:path w="5079365" h="2508250">
                  <a:moveTo>
                    <a:pt x="5079238" y="490677"/>
                  </a:moveTo>
                  <a:lnTo>
                    <a:pt x="0" y="490677"/>
                  </a:lnTo>
                </a:path>
                <a:path w="5079365" h="2508250">
                  <a:moveTo>
                    <a:pt x="5079238" y="245160"/>
                  </a:moveTo>
                  <a:lnTo>
                    <a:pt x="0" y="245160"/>
                  </a:lnTo>
                </a:path>
                <a:path w="5079365" h="2508250">
                  <a:moveTo>
                    <a:pt x="5079238" y="0"/>
                  </a:moveTo>
                  <a:lnTo>
                    <a:pt x="0" y="0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451521" y="1925993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0"/>
                  </a:moveTo>
                  <a:lnTo>
                    <a:pt x="1451521" y="183600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22604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41833" y="2150646"/>
              <a:ext cx="2953385" cy="2454275"/>
            </a:xfrm>
            <a:custGeom>
              <a:avLst/>
              <a:gdLst/>
              <a:ahLst/>
              <a:cxnLst/>
              <a:rect l="l" t="t" r="r" b="b"/>
              <a:pathLst>
                <a:path w="2953384" h="2454275">
                  <a:moveTo>
                    <a:pt x="680770" y="1836000"/>
                  </a:moveTo>
                  <a:lnTo>
                    <a:pt x="680770" y="1925993"/>
                  </a:lnTo>
                  <a:lnTo>
                    <a:pt x="770763" y="1925993"/>
                  </a:lnTo>
                  <a:lnTo>
                    <a:pt x="770763" y="1836000"/>
                  </a:lnTo>
                  <a:lnTo>
                    <a:pt x="680770" y="1836000"/>
                  </a:lnTo>
                  <a:close/>
                </a:path>
                <a:path w="2953384" h="2454275">
                  <a:moveTo>
                    <a:pt x="0" y="163436"/>
                  </a:moveTo>
                  <a:lnTo>
                    <a:pt x="51841" y="324002"/>
                  </a:lnTo>
                  <a:lnTo>
                    <a:pt x="103682" y="478802"/>
                  </a:lnTo>
                  <a:lnTo>
                    <a:pt x="155524" y="627837"/>
                  </a:lnTo>
                  <a:lnTo>
                    <a:pt x="207365" y="771118"/>
                  </a:lnTo>
                  <a:lnTo>
                    <a:pt x="259206" y="908278"/>
                  </a:lnTo>
                  <a:lnTo>
                    <a:pt x="311048" y="1040041"/>
                  </a:lnTo>
                  <a:lnTo>
                    <a:pt x="362889" y="1165682"/>
                  </a:lnTo>
                  <a:lnTo>
                    <a:pt x="414731" y="1285201"/>
                  </a:lnTo>
                  <a:lnTo>
                    <a:pt x="466572" y="1399311"/>
                  </a:lnTo>
                  <a:lnTo>
                    <a:pt x="518401" y="1506956"/>
                  </a:lnTo>
                  <a:lnTo>
                    <a:pt x="570242" y="1609191"/>
                  </a:lnTo>
                  <a:lnTo>
                    <a:pt x="622084" y="1705673"/>
                  </a:lnTo>
                  <a:lnTo>
                    <a:pt x="673925" y="1796402"/>
                  </a:lnTo>
                  <a:lnTo>
                    <a:pt x="725766" y="1880997"/>
                  </a:lnTo>
                  <a:lnTo>
                    <a:pt x="777608" y="1959838"/>
                  </a:lnTo>
                  <a:lnTo>
                    <a:pt x="829449" y="2032914"/>
                  </a:lnTo>
                  <a:lnTo>
                    <a:pt x="881291" y="2100237"/>
                  </a:lnTo>
                  <a:lnTo>
                    <a:pt x="933132" y="2161438"/>
                  </a:lnTo>
                  <a:lnTo>
                    <a:pt x="984605" y="2216873"/>
                  </a:lnTo>
                  <a:lnTo>
                    <a:pt x="1036447" y="2266556"/>
                  </a:lnTo>
                  <a:lnTo>
                    <a:pt x="1088288" y="2310472"/>
                  </a:lnTo>
                  <a:lnTo>
                    <a:pt x="1140129" y="2348280"/>
                  </a:lnTo>
                  <a:lnTo>
                    <a:pt x="1191971" y="2380678"/>
                  </a:lnTo>
                  <a:lnTo>
                    <a:pt x="1243812" y="2406954"/>
                  </a:lnTo>
                  <a:lnTo>
                    <a:pt x="1295641" y="2427122"/>
                  </a:lnTo>
                  <a:lnTo>
                    <a:pt x="1347482" y="2441879"/>
                  </a:lnTo>
                  <a:lnTo>
                    <a:pt x="1399324" y="2450515"/>
                  </a:lnTo>
                  <a:lnTo>
                    <a:pt x="1451165" y="2453754"/>
                  </a:lnTo>
                </a:path>
                <a:path w="2953384" h="2454275">
                  <a:moveTo>
                    <a:pt x="1451165" y="2453754"/>
                  </a:moveTo>
                  <a:lnTo>
                    <a:pt x="1503006" y="2450515"/>
                  </a:lnTo>
                  <a:lnTo>
                    <a:pt x="1554848" y="2441879"/>
                  </a:lnTo>
                  <a:lnTo>
                    <a:pt x="1606689" y="2427122"/>
                  </a:lnTo>
                  <a:lnTo>
                    <a:pt x="1658162" y="2406954"/>
                  </a:lnTo>
                  <a:lnTo>
                    <a:pt x="1710004" y="2380678"/>
                  </a:lnTo>
                  <a:lnTo>
                    <a:pt x="1761845" y="2348280"/>
                  </a:lnTo>
                  <a:lnTo>
                    <a:pt x="1813687" y="2310472"/>
                  </a:lnTo>
                  <a:lnTo>
                    <a:pt x="1865528" y="2266556"/>
                  </a:lnTo>
                  <a:lnTo>
                    <a:pt x="1917369" y="2216873"/>
                  </a:lnTo>
                  <a:lnTo>
                    <a:pt x="1969211" y="2161438"/>
                  </a:lnTo>
                  <a:lnTo>
                    <a:pt x="2021052" y="2100237"/>
                  </a:lnTo>
                  <a:lnTo>
                    <a:pt x="2072881" y="2032914"/>
                  </a:lnTo>
                  <a:lnTo>
                    <a:pt x="2124722" y="1959838"/>
                  </a:lnTo>
                  <a:lnTo>
                    <a:pt x="2176564" y="1880997"/>
                  </a:lnTo>
                  <a:lnTo>
                    <a:pt x="2228405" y="1796402"/>
                  </a:lnTo>
                  <a:lnTo>
                    <a:pt x="2280246" y="1705673"/>
                  </a:lnTo>
                  <a:lnTo>
                    <a:pt x="2332088" y="1609191"/>
                  </a:lnTo>
                  <a:lnTo>
                    <a:pt x="2383929" y="1506956"/>
                  </a:lnTo>
                  <a:lnTo>
                    <a:pt x="2435771" y="1399311"/>
                  </a:lnTo>
                  <a:lnTo>
                    <a:pt x="2487612" y="1285201"/>
                  </a:lnTo>
                  <a:lnTo>
                    <a:pt x="2539441" y="1165682"/>
                  </a:lnTo>
                  <a:lnTo>
                    <a:pt x="2591282" y="1040041"/>
                  </a:lnTo>
                  <a:lnTo>
                    <a:pt x="2643124" y="908278"/>
                  </a:lnTo>
                  <a:lnTo>
                    <a:pt x="2694609" y="771118"/>
                  </a:lnTo>
                  <a:lnTo>
                    <a:pt x="2746451" y="627837"/>
                  </a:lnTo>
                  <a:lnTo>
                    <a:pt x="2798292" y="478802"/>
                  </a:lnTo>
                  <a:lnTo>
                    <a:pt x="2850121" y="324002"/>
                  </a:lnTo>
                  <a:lnTo>
                    <a:pt x="2901962" y="163436"/>
                  </a:lnTo>
                  <a:lnTo>
                    <a:pt x="2953080" y="0"/>
                  </a:lnTo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50103" y="4669831"/>
            <a:ext cx="1358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105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4717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7257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97619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2409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749140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97586" y="450854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97586" y="426194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7586" y="401678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97586" y="377199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97586" y="3526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7586" y="328022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7586" y="303506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97586" y="279026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97586" y="254510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97586" y="22985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31697" y="2053351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67217" y="4914624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70066" y="3312306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997422" y="2103301"/>
            <a:ext cx="1541780" cy="2519680"/>
            <a:chOff x="5997422" y="2103301"/>
            <a:chExt cx="1541780" cy="2519680"/>
          </a:xfrm>
        </p:grpSpPr>
        <p:sp>
          <p:nvSpPr>
            <p:cNvPr id="42" name="object 42"/>
            <p:cNvSpPr/>
            <p:nvPr/>
          </p:nvSpPr>
          <p:spPr>
            <a:xfrm>
              <a:off x="6012002" y="2117880"/>
              <a:ext cx="1512570" cy="2491105"/>
            </a:xfrm>
            <a:custGeom>
              <a:avLst/>
              <a:gdLst/>
              <a:ahLst/>
              <a:cxnLst/>
              <a:rect l="l" t="t" r="r" b="b"/>
              <a:pathLst>
                <a:path w="1512570" h="2491104">
                  <a:moveTo>
                    <a:pt x="1511998" y="2490127"/>
                  </a:moveTo>
                  <a:lnTo>
                    <a:pt x="0" y="0"/>
                  </a:lnTo>
                </a:path>
                <a:path w="1512570" h="2491104">
                  <a:moveTo>
                    <a:pt x="1511998" y="2490482"/>
                  </a:moveTo>
                  <a:lnTo>
                    <a:pt x="0" y="2490482"/>
                  </a:lnTo>
                </a:path>
                <a:path w="1512570" h="2491104">
                  <a:moveTo>
                    <a:pt x="0" y="2490127"/>
                  </a:moveTo>
                  <a:lnTo>
                    <a:pt x="0" y="0"/>
                  </a:lnTo>
                </a:path>
              </a:pathLst>
            </a:custGeom>
            <a:ln w="29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5457" y="3914103"/>
              <a:ext cx="235436" cy="23543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351180" y="4568307"/>
            <a:ext cx="45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25" dirty="0">
                <a:latin typeface="Arial"/>
                <a:cs typeface="Arial"/>
              </a:rPr>
              <a:t>1</a:t>
            </a:r>
            <a:r>
              <a:rPr sz="2700" spc="-37" baseline="-12345" dirty="0">
                <a:latin typeface="Arial"/>
                <a:cs typeface="Arial"/>
              </a:rPr>
              <a:t>Δx</a:t>
            </a:r>
            <a:endParaRPr sz="2700" baseline="-12345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  <p:sp>
        <p:nvSpPr>
          <p:cNvPr id="45" name="object 45"/>
          <p:cNvSpPr txBox="1"/>
          <p:nvPr/>
        </p:nvSpPr>
        <p:spPr>
          <a:xfrm>
            <a:off x="5620943" y="3178698"/>
            <a:ext cx="29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869296" y="3596668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Δy/Δx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69296" y="3853348"/>
            <a:ext cx="742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-10/2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869296" y="4108580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</a:t>
            </a:r>
            <a:r>
              <a:rPr sz="1800" spc="-5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36066" y="3819415"/>
            <a:ext cx="18961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127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8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100" i="1" spc="8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9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60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40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100" i="1" spc="400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r>
              <a:rPr sz="3000" spc="4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38860" y="1451483"/>
            <a:ext cx="3761104" cy="2643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71855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minimise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Where 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go?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ts val="3290"/>
              </a:lnSpc>
              <a:spcBef>
                <a:spcPts val="13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Change current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theta1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follows:</a:t>
            </a:r>
            <a:endParaRPr sz="2950">
              <a:latin typeface="Arial"/>
              <a:cs typeface="Arial"/>
            </a:endParaRPr>
          </a:p>
          <a:p>
            <a:pPr marL="432434" algn="ctr">
              <a:lnSpc>
                <a:spcPts val="3450"/>
              </a:lnSpc>
              <a:tabLst>
                <a:tab pos="1078865" algn="l"/>
              </a:tabLst>
            </a:pPr>
            <a:r>
              <a:rPr sz="3000" u="sng" spc="14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3000" i="1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3000" i="1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803017" y="4076094"/>
            <a:ext cx="67500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75" dirty="0">
                <a:solidFill>
                  <a:srgbClr val="BFBFBF"/>
                </a:solidFill>
                <a:latin typeface="Times New Roman"/>
                <a:cs typeface="Times New Roman"/>
              </a:rPr>
              <a:t>d</a:t>
            </a:r>
            <a:r>
              <a:rPr sz="3100" i="1" spc="-7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2625" baseline="-22222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97465" y="3819415"/>
            <a:ext cx="9398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9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37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20440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913383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85079" y="2014197"/>
            <a:ext cx="5759450" cy="3241675"/>
            <a:chOff x="5185079" y="2014197"/>
            <a:chExt cx="5759450" cy="3241675"/>
          </a:xfrm>
        </p:grpSpPr>
        <p:sp>
          <p:nvSpPr>
            <p:cNvPr id="7" name="object 7"/>
            <p:cNvSpPr/>
            <p:nvPr/>
          </p:nvSpPr>
          <p:spPr>
            <a:xfrm>
              <a:off x="5185079" y="2014197"/>
              <a:ext cx="5759450" cy="3241675"/>
            </a:xfrm>
            <a:custGeom>
              <a:avLst/>
              <a:gdLst/>
              <a:ahLst/>
              <a:cxnLst/>
              <a:rect l="l" t="t" r="r" b="b"/>
              <a:pathLst>
                <a:path w="5759450" h="3241675">
                  <a:moveTo>
                    <a:pt x="5758916" y="0"/>
                  </a:moveTo>
                  <a:lnTo>
                    <a:pt x="0" y="0"/>
                  </a:lnTo>
                  <a:lnTo>
                    <a:pt x="0" y="3241446"/>
                  </a:lnTo>
                  <a:lnTo>
                    <a:pt x="2879636" y="3241446"/>
                  </a:lnTo>
                  <a:lnTo>
                    <a:pt x="5758916" y="3241446"/>
                  </a:lnTo>
                  <a:lnTo>
                    <a:pt x="5758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6079" y="2150646"/>
              <a:ext cx="5079365" cy="2508250"/>
            </a:xfrm>
            <a:custGeom>
              <a:avLst/>
              <a:gdLst/>
              <a:ahLst/>
              <a:cxnLst/>
              <a:rect l="l" t="t" r="r" b="b"/>
              <a:pathLst>
                <a:path w="5079365" h="2508250">
                  <a:moveTo>
                    <a:pt x="2539796" y="2454122"/>
                  </a:moveTo>
                  <a:lnTo>
                    <a:pt x="355" y="2454122"/>
                  </a:lnTo>
                  <a:lnTo>
                    <a:pt x="355" y="355"/>
                  </a:lnTo>
                  <a:lnTo>
                    <a:pt x="5079238" y="355"/>
                  </a:lnTo>
                  <a:lnTo>
                    <a:pt x="5079238" y="2454122"/>
                  </a:lnTo>
                  <a:lnTo>
                    <a:pt x="2539796" y="2454122"/>
                  </a:lnTo>
                  <a:close/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208237"/>
                  </a:moveTo>
                  <a:lnTo>
                    <a:pt x="0" y="2208237"/>
                  </a:lnTo>
                </a:path>
                <a:path w="5079365" h="2508250">
                  <a:moveTo>
                    <a:pt x="5079238" y="1962721"/>
                  </a:moveTo>
                  <a:lnTo>
                    <a:pt x="0" y="1962721"/>
                  </a:lnTo>
                </a:path>
                <a:path w="5079365" h="2508250">
                  <a:moveTo>
                    <a:pt x="5079238" y="1717192"/>
                  </a:moveTo>
                  <a:lnTo>
                    <a:pt x="0" y="1717192"/>
                  </a:lnTo>
                </a:path>
                <a:path w="5079365" h="2508250">
                  <a:moveTo>
                    <a:pt x="5079238" y="1472399"/>
                  </a:moveTo>
                  <a:lnTo>
                    <a:pt x="0" y="1472399"/>
                  </a:lnTo>
                </a:path>
                <a:path w="5079365" h="2508250">
                  <a:moveTo>
                    <a:pt x="5079238" y="1226870"/>
                  </a:moveTo>
                  <a:lnTo>
                    <a:pt x="0" y="1226870"/>
                  </a:lnTo>
                </a:path>
                <a:path w="5079365" h="2508250">
                  <a:moveTo>
                    <a:pt x="5079238" y="981354"/>
                  </a:moveTo>
                  <a:lnTo>
                    <a:pt x="0" y="981354"/>
                  </a:lnTo>
                </a:path>
                <a:path w="5079365" h="2508250">
                  <a:moveTo>
                    <a:pt x="5079238" y="736193"/>
                  </a:moveTo>
                  <a:lnTo>
                    <a:pt x="0" y="736193"/>
                  </a:lnTo>
                </a:path>
                <a:path w="5079365" h="2508250">
                  <a:moveTo>
                    <a:pt x="5079238" y="490677"/>
                  </a:moveTo>
                  <a:lnTo>
                    <a:pt x="0" y="490677"/>
                  </a:lnTo>
                </a:path>
                <a:path w="5079365" h="2508250">
                  <a:moveTo>
                    <a:pt x="5079238" y="245160"/>
                  </a:moveTo>
                  <a:lnTo>
                    <a:pt x="0" y="245160"/>
                  </a:lnTo>
                </a:path>
                <a:path w="5079365" h="2508250">
                  <a:moveTo>
                    <a:pt x="5079238" y="0"/>
                  </a:moveTo>
                  <a:lnTo>
                    <a:pt x="0" y="0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451521" y="1925993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0"/>
                  </a:moveTo>
                  <a:lnTo>
                    <a:pt x="1451521" y="183600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22604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41833" y="2150646"/>
              <a:ext cx="2953385" cy="2454275"/>
            </a:xfrm>
            <a:custGeom>
              <a:avLst/>
              <a:gdLst/>
              <a:ahLst/>
              <a:cxnLst/>
              <a:rect l="l" t="t" r="r" b="b"/>
              <a:pathLst>
                <a:path w="2953384" h="2454275">
                  <a:moveTo>
                    <a:pt x="680770" y="1836000"/>
                  </a:moveTo>
                  <a:lnTo>
                    <a:pt x="680770" y="1925993"/>
                  </a:lnTo>
                  <a:lnTo>
                    <a:pt x="770763" y="1925993"/>
                  </a:lnTo>
                  <a:lnTo>
                    <a:pt x="770763" y="1836000"/>
                  </a:lnTo>
                  <a:lnTo>
                    <a:pt x="680770" y="1836000"/>
                  </a:lnTo>
                  <a:close/>
                </a:path>
                <a:path w="2953384" h="2454275">
                  <a:moveTo>
                    <a:pt x="0" y="163436"/>
                  </a:moveTo>
                  <a:lnTo>
                    <a:pt x="51841" y="324002"/>
                  </a:lnTo>
                  <a:lnTo>
                    <a:pt x="103682" y="478802"/>
                  </a:lnTo>
                  <a:lnTo>
                    <a:pt x="155524" y="627837"/>
                  </a:lnTo>
                  <a:lnTo>
                    <a:pt x="207365" y="771118"/>
                  </a:lnTo>
                  <a:lnTo>
                    <a:pt x="259206" y="908278"/>
                  </a:lnTo>
                  <a:lnTo>
                    <a:pt x="311048" y="1040041"/>
                  </a:lnTo>
                  <a:lnTo>
                    <a:pt x="362889" y="1165682"/>
                  </a:lnTo>
                  <a:lnTo>
                    <a:pt x="414731" y="1285201"/>
                  </a:lnTo>
                  <a:lnTo>
                    <a:pt x="466572" y="1399311"/>
                  </a:lnTo>
                  <a:lnTo>
                    <a:pt x="518401" y="1506956"/>
                  </a:lnTo>
                  <a:lnTo>
                    <a:pt x="570242" y="1609191"/>
                  </a:lnTo>
                  <a:lnTo>
                    <a:pt x="622084" y="1705673"/>
                  </a:lnTo>
                  <a:lnTo>
                    <a:pt x="673925" y="1796402"/>
                  </a:lnTo>
                  <a:lnTo>
                    <a:pt x="725766" y="1880997"/>
                  </a:lnTo>
                  <a:lnTo>
                    <a:pt x="777608" y="1959838"/>
                  </a:lnTo>
                  <a:lnTo>
                    <a:pt x="829449" y="2032914"/>
                  </a:lnTo>
                  <a:lnTo>
                    <a:pt x="881291" y="2100237"/>
                  </a:lnTo>
                  <a:lnTo>
                    <a:pt x="933132" y="2161438"/>
                  </a:lnTo>
                  <a:lnTo>
                    <a:pt x="984605" y="2216873"/>
                  </a:lnTo>
                  <a:lnTo>
                    <a:pt x="1036447" y="2266556"/>
                  </a:lnTo>
                  <a:lnTo>
                    <a:pt x="1088288" y="2310472"/>
                  </a:lnTo>
                  <a:lnTo>
                    <a:pt x="1140129" y="2348280"/>
                  </a:lnTo>
                  <a:lnTo>
                    <a:pt x="1191971" y="2380678"/>
                  </a:lnTo>
                  <a:lnTo>
                    <a:pt x="1243812" y="2406954"/>
                  </a:lnTo>
                  <a:lnTo>
                    <a:pt x="1295641" y="2427122"/>
                  </a:lnTo>
                  <a:lnTo>
                    <a:pt x="1347482" y="2441879"/>
                  </a:lnTo>
                  <a:lnTo>
                    <a:pt x="1399324" y="2450515"/>
                  </a:lnTo>
                  <a:lnTo>
                    <a:pt x="1451165" y="2453754"/>
                  </a:lnTo>
                </a:path>
                <a:path w="2953384" h="2454275">
                  <a:moveTo>
                    <a:pt x="1451165" y="2453754"/>
                  </a:moveTo>
                  <a:lnTo>
                    <a:pt x="1503006" y="2450515"/>
                  </a:lnTo>
                  <a:lnTo>
                    <a:pt x="1554848" y="2441879"/>
                  </a:lnTo>
                  <a:lnTo>
                    <a:pt x="1606689" y="2427122"/>
                  </a:lnTo>
                  <a:lnTo>
                    <a:pt x="1658162" y="2406954"/>
                  </a:lnTo>
                  <a:lnTo>
                    <a:pt x="1710004" y="2380678"/>
                  </a:lnTo>
                  <a:lnTo>
                    <a:pt x="1761845" y="2348280"/>
                  </a:lnTo>
                  <a:lnTo>
                    <a:pt x="1813687" y="2310472"/>
                  </a:lnTo>
                  <a:lnTo>
                    <a:pt x="1865528" y="2266556"/>
                  </a:lnTo>
                  <a:lnTo>
                    <a:pt x="1917369" y="2216873"/>
                  </a:lnTo>
                  <a:lnTo>
                    <a:pt x="1969211" y="2161438"/>
                  </a:lnTo>
                  <a:lnTo>
                    <a:pt x="2021052" y="2100237"/>
                  </a:lnTo>
                  <a:lnTo>
                    <a:pt x="2072881" y="2032914"/>
                  </a:lnTo>
                  <a:lnTo>
                    <a:pt x="2124722" y="1959838"/>
                  </a:lnTo>
                  <a:lnTo>
                    <a:pt x="2176564" y="1880997"/>
                  </a:lnTo>
                  <a:lnTo>
                    <a:pt x="2228405" y="1796402"/>
                  </a:lnTo>
                  <a:lnTo>
                    <a:pt x="2280246" y="1705673"/>
                  </a:lnTo>
                  <a:lnTo>
                    <a:pt x="2332088" y="1609191"/>
                  </a:lnTo>
                  <a:lnTo>
                    <a:pt x="2383929" y="1506956"/>
                  </a:lnTo>
                  <a:lnTo>
                    <a:pt x="2435771" y="1399311"/>
                  </a:lnTo>
                  <a:lnTo>
                    <a:pt x="2487612" y="1285201"/>
                  </a:lnTo>
                  <a:lnTo>
                    <a:pt x="2539441" y="1165682"/>
                  </a:lnTo>
                  <a:lnTo>
                    <a:pt x="2591282" y="1040041"/>
                  </a:lnTo>
                  <a:lnTo>
                    <a:pt x="2643124" y="908278"/>
                  </a:lnTo>
                  <a:lnTo>
                    <a:pt x="2694609" y="771118"/>
                  </a:lnTo>
                  <a:lnTo>
                    <a:pt x="2746451" y="627837"/>
                  </a:lnTo>
                  <a:lnTo>
                    <a:pt x="2798292" y="478802"/>
                  </a:lnTo>
                  <a:lnTo>
                    <a:pt x="2850121" y="324002"/>
                  </a:lnTo>
                  <a:lnTo>
                    <a:pt x="2901962" y="163436"/>
                  </a:lnTo>
                  <a:lnTo>
                    <a:pt x="2953080" y="0"/>
                  </a:lnTo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50103" y="4669831"/>
            <a:ext cx="1358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4717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7257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97619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02409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749140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97586" y="4499742"/>
            <a:ext cx="219710" cy="34798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7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97586" y="426194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97586" y="401678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7586" y="377199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97586" y="3526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97586" y="328022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7586" y="303506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7586" y="279026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97586" y="254510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97586" y="22985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31697" y="2053351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67217" y="4914624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70066" y="3312306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997422" y="2103301"/>
            <a:ext cx="1541780" cy="2519680"/>
            <a:chOff x="5997422" y="2103301"/>
            <a:chExt cx="1541780" cy="2519680"/>
          </a:xfrm>
        </p:grpSpPr>
        <p:sp>
          <p:nvSpPr>
            <p:cNvPr id="41" name="object 41"/>
            <p:cNvSpPr/>
            <p:nvPr/>
          </p:nvSpPr>
          <p:spPr>
            <a:xfrm>
              <a:off x="6012002" y="2117880"/>
              <a:ext cx="1512570" cy="2491105"/>
            </a:xfrm>
            <a:custGeom>
              <a:avLst/>
              <a:gdLst/>
              <a:ahLst/>
              <a:cxnLst/>
              <a:rect l="l" t="t" r="r" b="b"/>
              <a:pathLst>
                <a:path w="1512570" h="2491104">
                  <a:moveTo>
                    <a:pt x="1511998" y="2490127"/>
                  </a:moveTo>
                  <a:lnTo>
                    <a:pt x="0" y="0"/>
                  </a:lnTo>
                </a:path>
                <a:path w="1512570" h="2491104">
                  <a:moveTo>
                    <a:pt x="1511998" y="2490482"/>
                  </a:moveTo>
                  <a:lnTo>
                    <a:pt x="0" y="2490482"/>
                  </a:lnTo>
                </a:path>
                <a:path w="1512570" h="2491104">
                  <a:moveTo>
                    <a:pt x="0" y="2490127"/>
                  </a:moveTo>
                  <a:lnTo>
                    <a:pt x="0" y="0"/>
                  </a:lnTo>
                </a:path>
              </a:pathLst>
            </a:custGeom>
            <a:ln w="29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5457" y="3914103"/>
              <a:ext cx="235436" cy="2354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351180" y="4568307"/>
            <a:ext cx="45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25" dirty="0">
                <a:latin typeface="Arial"/>
                <a:cs typeface="Arial"/>
              </a:rPr>
              <a:t>1</a:t>
            </a:r>
            <a:r>
              <a:rPr sz="2700" spc="-37" baseline="-12345" dirty="0">
                <a:latin typeface="Arial"/>
                <a:cs typeface="Arial"/>
              </a:rPr>
              <a:t>Δx</a:t>
            </a:r>
            <a:endParaRPr sz="2700" baseline="-12345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  <p:sp>
        <p:nvSpPr>
          <p:cNvPr id="44" name="object 44"/>
          <p:cNvSpPr txBox="1"/>
          <p:nvPr/>
        </p:nvSpPr>
        <p:spPr>
          <a:xfrm>
            <a:off x="5620943" y="3178698"/>
            <a:ext cx="29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9296" y="3596668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Δy/Δx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869296" y="3853348"/>
            <a:ext cx="742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-10/2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69296" y="4108580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</a:t>
            </a:r>
            <a:r>
              <a:rPr sz="1800" spc="-5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8860" y="1451483"/>
            <a:ext cx="3761104" cy="2643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71855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minimise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Where 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go?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ts val="3290"/>
              </a:lnSpc>
              <a:spcBef>
                <a:spcPts val="13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Change current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theta1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follows:</a:t>
            </a:r>
            <a:endParaRPr sz="2950">
              <a:latin typeface="Arial"/>
              <a:cs typeface="Arial"/>
            </a:endParaRPr>
          </a:p>
          <a:p>
            <a:pPr marL="432434" algn="ctr">
              <a:lnSpc>
                <a:spcPts val="3450"/>
              </a:lnSpc>
              <a:tabLst>
                <a:tab pos="1078865" algn="l"/>
              </a:tabLst>
            </a:pPr>
            <a:r>
              <a:rPr sz="3000" u="sng" spc="14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3000" i="1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3000" i="1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803017" y="4076094"/>
            <a:ext cx="67500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75" dirty="0">
                <a:solidFill>
                  <a:srgbClr val="BFBFBF"/>
                </a:solidFill>
                <a:latin typeface="Times New Roman"/>
                <a:cs typeface="Times New Roman"/>
              </a:rPr>
              <a:t>d</a:t>
            </a:r>
            <a:r>
              <a:rPr sz="3100" i="1" spc="-7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2625" baseline="-22222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497465" y="3819415"/>
            <a:ext cx="9398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9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37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36066" y="3682853"/>
            <a:ext cx="1896110" cy="1242695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70"/>
              </a:spcBef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127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8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100" i="1" spc="8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9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60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40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100" i="1" spc="400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r>
              <a:rPr sz="3000" spc="4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 dirty="0">
              <a:latin typeface="Cambria"/>
              <a:cs typeface="Cambria"/>
            </a:endParaRPr>
          </a:p>
          <a:p>
            <a:pPr marL="146050">
              <a:lnSpc>
                <a:spcPct val="100000"/>
              </a:lnSpc>
              <a:spcBef>
                <a:spcPts val="1070"/>
              </a:spcBef>
            </a:pP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r>
              <a:rPr sz="3100" i="1" spc="-6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16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lang="nl-NL" sz="3000" spc="165" dirty="0">
                <a:solidFill>
                  <a:srgbClr val="BFBFBF"/>
                </a:solidFill>
                <a:latin typeface="Times New Roman"/>
                <a:cs typeface="Times New Roman"/>
              </a:rPr>
              <a:t>0.1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36066" y="4862581"/>
            <a:ext cx="2418715" cy="110807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40"/>
              </a:spcBef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405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27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7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27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270" dirty="0">
                <a:solidFill>
                  <a:srgbClr val="BFBFBF"/>
                </a:solidFill>
                <a:latin typeface="Times New Roman"/>
                <a:cs typeface="Times New Roman"/>
              </a:rPr>
              <a:t>0.</a:t>
            </a:r>
            <a:r>
              <a:rPr lang="nl-NL" sz="3000" spc="27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270" dirty="0">
                <a:solidFill>
                  <a:srgbClr val="BFBFBF"/>
                </a:solidFill>
                <a:latin typeface="Cambria"/>
                <a:cs typeface="Cambria"/>
              </a:rPr>
              <a:t>⋅−</a:t>
            </a:r>
            <a:r>
              <a:rPr sz="3000" spc="270" dirty="0">
                <a:solidFill>
                  <a:srgbClr val="BFBFBF"/>
                </a:solidFill>
                <a:latin typeface="Times New Roman"/>
                <a:cs typeface="Times New Roman"/>
              </a:rPr>
              <a:t>5</a:t>
            </a:r>
            <a:endParaRPr sz="30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40"/>
              </a:spcBef>
            </a:pPr>
            <a:r>
              <a:rPr sz="3100" i="1" spc="-340" dirty="0" err="1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367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24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lang="nl-NL" sz="3000" spc="245" dirty="0">
                <a:solidFill>
                  <a:srgbClr val="BFBFBF"/>
                </a:solidFill>
                <a:latin typeface="Times New Roman"/>
                <a:cs typeface="Times New Roman"/>
              </a:rPr>
              <a:t>0.5</a:t>
            </a:r>
            <a:endParaRPr sz="3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20440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913383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85079" y="2014197"/>
            <a:ext cx="5759450" cy="3241675"/>
            <a:chOff x="5185079" y="2014197"/>
            <a:chExt cx="5759450" cy="3241675"/>
          </a:xfrm>
        </p:grpSpPr>
        <p:sp>
          <p:nvSpPr>
            <p:cNvPr id="7" name="object 7"/>
            <p:cNvSpPr/>
            <p:nvPr/>
          </p:nvSpPr>
          <p:spPr>
            <a:xfrm>
              <a:off x="5185079" y="2014197"/>
              <a:ext cx="5759450" cy="3241675"/>
            </a:xfrm>
            <a:custGeom>
              <a:avLst/>
              <a:gdLst/>
              <a:ahLst/>
              <a:cxnLst/>
              <a:rect l="l" t="t" r="r" b="b"/>
              <a:pathLst>
                <a:path w="5759450" h="3241675">
                  <a:moveTo>
                    <a:pt x="5758916" y="0"/>
                  </a:moveTo>
                  <a:lnTo>
                    <a:pt x="0" y="0"/>
                  </a:lnTo>
                  <a:lnTo>
                    <a:pt x="0" y="3241446"/>
                  </a:lnTo>
                  <a:lnTo>
                    <a:pt x="2879636" y="3241446"/>
                  </a:lnTo>
                  <a:lnTo>
                    <a:pt x="5758916" y="3241446"/>
                  </a:lnTo>
                  <a:lnTo>
                    <a:pt x="5758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6079" y="2150646"/>
              <a:ext cx="5079365" cy="2508250"/>
            </a:xfrm>
            <a:custGeom>
              <a:avLst/>
              <a:gdLst/>
              <a:ahLst/>
              <a:cxnLst/>
              <a:rect l="l" t="t" r="r" b="b"/>
              <a:pathLst>
                <a:path w="5079365" h="2508250">
                  <a:moveTo>
                    <a:pt x="2539796" y="2454122"/>
                  </a:moveTo>
                  <a:lnTo>
                    <a:pt x="355" y="2454122"/>
                  </a:lnTo>
                  <a:lnTo>
                    <a:pt x="355" y="355"/>
                  </a:lnTo>
                  <a:lnTo>
                    <a:pt x="5079238" y="355"/>
                  </a:lnTo>
                  <a:lnTo>
                    <a:pt x="5079238" y="2454122"/>
                  </a:lnTo>
                  <a:lnTo>
                    <a:pt x="2539796" y="2454122"/>
                  </a:lnTo>
                  <a:close/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208237"/>
                  </a:moveTo>
                  <a:lnTo>
                    <a:pt x="0" y="2208237"/>
                  </a:lnTo>
                </a:path>
                <a:path w="5079365" h="2508250">
                  <a:moveTo>
                    <a:pt x="5079238" y="1962721"/>
                  </a:moveTo>
                  <a:lnTo>
                    <a:pt x="0" y="1962721"/>
                  </a:lnTo>
                </a:path>
                <a:path w="5079365" h="2508250">
                  <a:moveTo>
                    <a:pt x="5079238" y="1717192"/>
                  </a:moveTo>
                  <a:lnTo>
                    <a:pt x="0" y="1717192"/>
                  </a:lnTo>
                </a:path>
                <a:path w="5079365" h="2508250">
                  <a:moveTo>
                    <a:pt x="5079238" y="1472399"/>
                  </a:moveTo>
                  <a:lnTo>
                    <a:pt x="0" y="1472399"/>
                  </a:lnTo>
                </a:path>
                <a:path w="5079365" h="2508250">
                  <a:moveTo>
                    <a:pt x="5079238" y="1226870"/>
                  </a:moveTo>
                  <a:lnTo>
                    <a:pt x="0" y="1226870"/>
                  </a:lnTo>
                </a:path>
                <a:path w="5079365" h="2508250">
                  <a:moveTo>
                    <a:pt x="5079238" y="981354"/>
                  </a:moveTo>
                  <a:lnTo>
                    <a:pt x="0" y="981354"/>
                  </a:lnTo>
                </a:path>
                <a:path w="5079365" h="2508250">
                  <a:moveTo>
                    <a:pt x="5079238" y="736193"/>
                  </a:moveTo>
                  <a:lnTo>
                    <a:pt x="0" y="736193"/>
                  </a:lnTo>
                </a:path>
                <a:path w="5079365" h="2508250">
                  <a:moveTo>
                    <a:pt x="5079238" y="490677"/>
                  </a:moveTo>
                  <a:lnTo>
                    <a:pt x="0" y="490677"/>
                  </a:lnTo>
                </a:path>
                <a:path w="5079365" h="2508250">
                  <a:moveTo>
                    <a:pt x="5079238" y="245160"/>
                  </a:moveTo>
                  <a:lnTo>
                    <a:pt x="0" y="245160"/>
                  </a:lnTo>
                </a:path>
                <a:path w="5079365" h="2508250">
                  <a:moveTo>
                    <a:pt x="5079238" y="0"/>
                  </a:moveTo>
                  <a:lnTo>
                    <a:pt x="0" y="0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451521" y="1925993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0"/>
                  </a:moveTo>
                  <a:lnTo>
                    <a:pt x="1451521" y="183600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22604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41833" y="2150646"/>
              <a:ext cx="2953385" cy="2454275"/>
            </a:xfrm>
            <a:custGeom>
              <a:avLst/>
              <a:gdLst/>
              <a:ahLst/>
              <a:cxnLst/>
              <a:rect l="l" t="t" r="r" b="b"/>
              <a:pathLst>
                <a:path w="2953384" h="2454275">
                  <a:moveTo>
                    <a:pt x="680770" y="1836000"/>
                  </a:moveTo>
                  <a:lnTo>
                    <a:pt x="680770" y="1925993"/>
                  </a:lnTo>
                  <a:lnTo>
                    <a:pt x="770763" y="1925993"/>
                  </a:lnTo>
                  <a:lnTo>
                    <a:pt x="770763" y="1836000"/>
                  </a:lnTo>
                  <a:lnTo>
                    <a:pt x="680770" y="1836000"/>
                  </a:lnTo>
                  <a:close/>
                </a:path>
                <a:path w="2953384" h="2454275">
                  <a:moveTo>
                    <a:pt x="0" y="163436"/>
                  </a:moveTo>
                  <a:lnTo>
                    <a:pt x="51841" y="324002"/>
                  </a:lnTo>
                  <a:lnTo>
                    <a:pt x="103682" y="478802"/>
                  </a:lnTo>
                  <a:lnTo>
                    <a:pt x="155524" y="627837"/>
                  </a:lnTo>
                  <a:lnTo>
                    <a:pt x="207365" y="771118"/>
                  </a:lnTo>
                  <a:lnTo>
                    <a:pt x="259206" y="908278"/>
                  </a:lnTo>
                  <a:lnTo>
                    <a:pt x="311048" y="1040041"/>
                  </a:lnTo>
                  <a:lnTo>
                    <a:pt x="362889" y="1165682"/>
                  </a:lnTo>
                  <a:lnTo>
                    <a:pt x="414731" y="1285201"/>
                  </a:lnTo>
                  <a:lnTo>
                    <a:pt x="466572" y="1399311"/>
                  </a:lnTo>
                  <a:lnTo>
                    <a:pt x="518401" y="1506956"/>
                  </a:lnTo>
                  <a:lnTo>
                    <a:pt x="570242" y="1609191"/>
                  </a:lnTo>
                  <a:lnTo>
                    <a:pt x="622084" y="1705673"/>
                  </a:lnTo>
                  <a:lnTo>
                    <a:pt x="673925" y="1796402"/>
                  </a:lnTo>
                  <a:lnTo>
                    <a:pt x="725766" y="1880997"/>
                  </a:lnTo>
                  <a:lnTo>
                    <a:pt x="777608" y="1959838"/>
                  </a:lnTo>
                  <a:lnTo>
                    <a:pt x="829449" y="2032914"/>
                  </a:lnTo>
                  <a:lnTo>
                    <a:pt x="881291" y="2100237"/>
                  </a:lnTo>
                  <a:lnTo>
                    <a:pt x="933132" y="2161438"/>
                  </a:lnTo>
                  <a:lnTo>
                    <a:pt x="984605" y="2216873"/>
                  </a:lnTo>
                  <a:lnTo>
                    <a:pt x="1036447" y="2266556"/>
                  </a:lnTo>
                  <a:lnTo>
                    <a:pt x="1088288" y="2310472"/>
                  </a:lnTo>
                  <a:lnTo>
                    <a:pt x="1140129" y="2348280"/>
                  </a:lnTo>
                  <a:lnTo>
                    <a:pt x="1191971" y="2380678"/>
                  </a:lnTo>
                  <a:lnTo>
                    <a:pt x="1243812" y="2406954"/>
                  </a:lnTo>
                  <a:lnTo>
                    <a:pt x="1295641" y="2427122"/>
                  </a:lnTo>
                  <a:lnTo>
                    <a:pt x="1347482" y="2441879"/>
                  </a:lnTo>
                  <a:lnTo>
                    <a:pt x="1399324" y="2450515"/>
                  </a:lnTo>
                  <a:lnTo>
                    <a:pt x="1451165" y="2453754"/>
                  </a:lnTo>
                </a:path>
                <a:path w="2953384" h="2454275">
                  <a:moveTo>
                    <a:pt x="1451165" y="2453754"/>
                  </a:moveTo>
                  <a:lnTo>
                    <a:pt x="1503006" y="2450515"/>
                  </a:lnTo>
                  <a:lnTo>
                    <a:pt x="1554848" y="2441879"/>
                  </a:lnTo>
                  <a:lnTo>
                    <a:pt x="1606689" y="2427122"/>
                  </a:lnTo>
                  <a:lnTo>
                    <a:pt x="1658162" y="2406954"/>
                  </a:lnTo>
                  <a:lnTo>
                    <a:pt x="1710004" y="2380678"/>
                  </a:lnTo>
                  <a:lnTo>
                    <a:pt x="1761845" y="2348280"/>
                  </a:lnTo>
                  <a:lnTo>
                    <a:pt x="1813687" y="2310472"/>
                  </a:lnTo>
                  <a:lnTo>
                    <a:pt x="1865528" y="2266556"/>
                  </a:lnTo>
                  <a:lnTo>
                    <a:pt x="1917369" y="2216873"/>
                  </a:lnTo>
                  <a:lnTo>
                    <a:pt x="1969211" y="2161438"/>
                  </a:lnTo>
                  <a:lnTo>
                    <a:pt x="2021052" y="2100237"/>
                  </a:lnTo>
                  <a:lnTo>
                    <a:pt x="2072881" y="2032914"/>
                  </a:lnTo>
                  <a:lnTo>
                    <a:pt x="2124722" y="1959838"/>
                  </a:lnTo>
                  <a:lnTo>
                    <a:pt x="2176564" y="1880997"/>
                  </a:lnTo>
                  <a:lnTo>
                    <a:pt x="2228405" y="1796402"/>
                  </a:lnTo>
                  <a:lnTo>
                    <a:pt x="2280246" y="1705673"/>
                  </a:lnTo>
                  <a:lnTo>
                    <a:pt x="2332088" y="1609191"/>
                  </a:lnTo>
                  <a:lnTo>
                    <a:pt x="2383929" y="1506956"/>
                  </a:lnTo>
                  <a:lnTo>
                    <a:pt x="2435771" y="1399311"/>
                  </a:lnTo>
                  <a:lnTo>
                    <a:pt x="2487612" y="1285201"/>
                  </a:lnTo>
                  <a:lnTo>
                    <a:pt x="2539441" y="1165682"/>
                  </a:lnTo>
                  <a:lnTo>
                    <a:pt x="2591282" y="1040041"/>
                  </a:lnTo>
                  <a:lnTo>
                    <a:pt x="2643124" y="908278"/>
                  </a:lnTo>
                  <a:lnTo>
                    <a:pt x="2694609" y="771118"/>
                  </a:lnTo>
                  <a:lnTo>
                    <a:pt x="2746451" y="627837"/>
                  </a:lnTo>
                  <a:lnTo>
                    <a:pt x="2798292" y="478802"/>
                  </a:lnTo>
                  <a:lnTo>
                    <a:pt x="2850121" y="324002"/>
                  </a:lnTo>
                  <a:lnTo>
                    <a:pt x="2901962" y="163436"/>
                  </a:lnTo>
                  <a:lnTo>
                    <a:pt x="2953080" y="0"/>
                  </a:lnTo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50103" y="4669831"/>
            <a:ext cx="1358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4717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7257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97619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02409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749140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97586" y="4499742"/>
            <a:ext cx="219710" cy="34798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7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97586" y="4016784"/>
            <a:ext cx="96520" cy="42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97586" y="377199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7586" y="3526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97586" y="328022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97586" y="303506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7586" y="279026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7586" y="254510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97586" y="22985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31697" y="2053351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67217" y="4914624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70066" y="3312306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012002" y="2117880"/>
            <a:ext cx="1627048" cy="2491105"/>
            <a:chOff x="6012002" y="2117880"/>
            <a:chExt cx="1627048" cy="2491105"/>
          </a:xfrm>
        </p:grpSpPr>
        <p:sp>
          <p:nvSpPr>
            <p:cNvPr id="40" name="object 40"/>
            <p:cNvSpPr/>
            <p:nvPr/>
          </p:nvSpPr>
          <p:spPr>
            <a:xfrm>
              <a:off x="6012002" y="2117880"/>
              <a:ext cx="1512570" cy="2491105"/>
            </a:xfrm>
            <a:custGeom>
              <a:avLst/>
              <a:gdLst/>
              <a:ahLst/>
              <a:cxnLst/>
              <a:rect l="l" t="t" r="r" b="b"/>
              <a:pathLst>
                <a:path w="1512570" h="2491104">
                  <a:moveTo>
                    <a:pt x="1511998" y="2490127"/>
                  </a:moveTo>
                  <a:lnTo>
                    <a:pt x="0" y="0"/>
                  </a:lnTo>
                </a:path>
                <a:path w="1512570" h="2491104">
                  <a:moveTo>
                    <a:pt x="1511998" y="2490482"/>
                  </a:moveTo>
                  <a:lnTo>
                    <a:pt x="0" y="2490482"/>
                  </a:lnTo>
                </a:path>
                <a:path w="1512570" h="2491104">
                  <a:moveTo>
                    <a:pt x="0" y="2490127"/>
                  </a:moveTo>
                  <a:lnTo>
                    <a:pt x="0" y="0"/>
                  </a:lnTo>
                </a:path>
              </a:pathLst>
            </a:custGeom>
            <a:ln w="29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3614" y="4323864"/>
              <a:ext cx="235436" cy="23543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351180" y="4568307"/>
            <a:ext cx="45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25" dirty="0">
                <a:latin typeface="Arial"/>
                <a:cs typeface="Arial"/>
              </a:rPr>
              <a:t>1</a:t>
            </a:r>
            <a:r>
              <a:rPr sz="2700" spc="-37" baseline="-12345" dirty="0">
                <a:latin typeface="Arial"/>
                <a:cs typeface="Arial"/>
              </a:rPr>
              <a:t>Δx</a:t>
            </a:r>
            <a:endParaRPr sz="2700" baseline="-12345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20943" y="3178698"/>
            <a:ext cx="29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869296" y="3596668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Δy/Δx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9296" y="3853348"/>
            <a:ext cx="742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-10/2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869296" y="4108580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</a:t>
            </a:r>
            <a:r>
              <a:rPr sz="1800" spc="-5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38860" y="1451483"/>
            <a:ext cx="3761104" cy="2643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71855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minimise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Where 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go?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ts val="3290"/>
              </a:lnSpc>
              <a:spcBef>
                <a:spcPts val="13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Change current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theta1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follows:</a:t>
            </a:r>
            <a:endParaRPr sz="2950">
              <a:latin typeface="Arial"/>
              <a:cs typeface="Arial"/>
            </a:endParaRPr>
          </a:p>
          <a:p>
            <a:pPr marL="432434" algn="ctr">
              <a:lnSpc>
                <a:spcPts val="3450"/>
              </a:lnSpc>
              <a:tabLst>
                <a:tab pos="1078865" algn="l"/>
              </a:tabLst>
            </a:pPr>
            <a:r>
              <a:rPr sz="3000" u="sng" spc="14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3000" i="1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3000" i="1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803017" y="4076094"/>
            <a:ext cx="67500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75" dirty="0">
                <a:solidFill>
                  <a:srgbClr val="BFBFBF"/>
                </a:solidFill>
                <a:latin typeface="Times New Roman"/>
                <a:cs typeface="Times New Roman"/>
              </a:rPr>
              <a:t>d</a:t>
            </a:r>
            <a:r>
              <a:rPr sz="3100" i="1" spc="-7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75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2625" baseline="-22222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97465" y="3819415"/>
            <a:ext cx="9398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9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-37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36066" y="3682663"/>
            <a:ext cx="1896110" cy="1242695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70"/>
              </a:spcBef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127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8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100" i="1" spc="8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9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60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400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100" i="1" spc="400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r>
              <a:rPr sz="3000" spc="40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 dirty="0">
              <a:latin typeface="Cambria"/>
              <a:cs typeface="Cambria"/>
            </a:endParaRPr>
          </a:p>
          <a:p>
            <a:pPr marL="146050">
              <a:lnSpc>
                <a:spcPct val="100000"/>
              </a:lnSpc>
              <a:spcBef>
                <a:spcPts val="1070"/>
              </a:spcBef>
            </a:pP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r>
              <a:rPr sz="3100" i="1" spc="-61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13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130" dirty="0">
                <a:solidFill>
                  <a:srgbClr val="BFBFBF"/>
                </a:solidFill>
                <a:latin typeface="Times New Roman"/>
                <a:cs typeface="Times New Roman"/>
              </a:rPr>
              <a:t>0.</a:t>
            </a:r>
            <a:r>
              <a:rPr lang="nl-NL" sz="3000" spc="13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36066" y="4862788"/>
            <a:ext cx="2619375" cy="11074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40"/>
              </a:spcBef>
            </a:pPr>
            <a:r>
              <a:rPr sz="3100" i="1" spc="-36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2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367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24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45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3000" spc="24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245" dirty="0">
                <a:solidFill>
                  <a:srgbClr val="BFBFBF"/>
                </a:solidFill>
                <a:latin typeface="Times New Roman"/>
                <a:cs typeface="Times New Roman"/>
              </a:rPr>
              <a:t>0.</a:t>
            </a:r>
            <a:r>
              <a:rPr lang="nl-NL" sz="3000" spc="24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245" dirty="0">
                <a:solidFill>
                  <a:srgbClr val="BFBFBF"/>
                </a:solidFill>
                <a:latin typeface="Cambria"/>
                <a:cs typeface="Cambria"/>
              </a:rPr>
              <a:t>⋅−</a:t>
            </a:r>
            <a:r>
              <a:rPr sz="3000" spc="245" dirty="0">
                <a:solidFill>
                  <a:srgbClr val="BFBFBF"/>
                </a:solidFill>
                <a:latin typeface="Times New Roman"/>
                <a:cs typeface="Times New Roman"/>
              </a:rPr>
              <a:t>5</a:t>
            </a:r>
            <a:endParaRPr sz="30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40"/>
              </a:spcBef>
            </a:pPr>
            <a:r>
              <a:rPr sz="3100" i="1" spc="-340" dirty="0" err="1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4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6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160" dirty="0">
                <a:solidFill>
                  <a:srgbClr val="BFBFBF"/>
                </a:solidFill>
                <a:latin typeface="Times New Roman"/>
                <a:cs typeface="Times New Roman"/>
              </a:rPr>
              <a:t>0.</a:t>
            </a:r>
            <a:r>
              <a:rPr lang="nl-NL" sz="3000" spc="160" dirty="0">
                <a:solidFill>
                  <a:srgbClr val="BFBFBF"/>
                </a:solidFill>
                <a:latin typeface="Times New Roman"/>
                <a:cs typeface="Times New Roman"/>
              </a:rPr>
              <a:t>5</a:t>
            </a:r>
            <a:endParaRPr sz="3000" dirty="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197395" y="3873500"/>
            <a:ext cx="594055" cy="452981"/>
            <a:chOff x="7282433" y="3917521"/>
            <a:chExt cx="337820" cy="406400"/>
          </a:xfrm>
        </p:grpSpPr>
        <p:sp>
          <p:nvSpPr>
            <p:cNvPr id="53" name="object 53"/>
            <p:cNvSpPr/>
            <p:nvPr/>
          </p:nvSpPr>
          <p:spPr>
            <a:xfrm>
              <a:off x="7282433" y="3917521"/>
              <a:ext cx="337820" cy="406400"/>
            </a:xfrm>
            <a:custGeom>
              <a:avLst/>
              <a:gdLst/>
              <a:ahLst/>
              <a:cxnLst/>
              <a:rect l="l" t="t" r="r" b="b"/>
              <a:pathLst>
                <a:path w="337820" h="406400">
                  <a:moveTo>
                    <a:pt x="113042" y="0"/>
                  </a:moveTo>
                  <a:lnTo>
                    <a:pt x="103327" y="0"/>
                  </a:lnTo>
                  <a:lnTo>
                    <a:pt x="93611" y="355"/>
                  </a:lnTo>
                  <a:lnTo>
                    <a:pt x="38531" y="13322"/>
                  </a:lnTo>
                  <a:lnTo>
                    <a:pt x="0" y="37807"/>
                  </a:lnTo>
                  <a:lnTo>
                    <a:pt x="69126" y="117716"/>
                  </a:lnTo>
                  <a:lnTo>
                    <a:pt x="72720" y="114846"/>
                  </a:lnTo>
                  <a:lnTo>
                    <a:pt x="84607" y="107276"/>
                  </a:lnTo>
                  <a:lnTo>
                    <a:pt x="93243" y="103682"/>
                  </a:lnTo>
                  <a:lnTo>
                    <a:pt x="102603" y="100799"/>
                  </a:lnTo>
                  <a:lnTo>
                    <a:pt x="111963" y="98996"/>
                  </a:lnTo>
                  <a:lnTo>
                    <a:pt x="116649" y="98640"/>
                  </a:lnTo>
                  <a:lnTo>
                    <a:pt x="126720" y="98640"/>
                  </a:lnTo>
                  <a:lnTo>
                    <a:pt x="136804" y="99364"/>
                  </a:lnTo>
                  <a:lnTo>
                    <a:pt x="141846" y="100076"/>
                  </a:lnTo>
                  <a:lnTo>
                    <a:pt x="146888" y="101523"/>
                  </a:lnTo>
                  <a:lnTo>
                    <a:pt x="152285" y="102603"/>
                  </a:lnTo>
                  <a:lnTo>
                    <a:pt x="190449" y="122047"/>
                  </a:lnTo>
                  <a:lnTo>
                    <a:pt x="217805" y="150126"/>
                  </a:lnTo>
                  <a:lnTo>
                    <a:pt x="235445" y="184327"/>
                  </a:lnTo>
                  <a:lnTo>
                    <a:pt x="237959" y="194767"/>
                  </a:lnTo>
                  <a:lnTo>
                    <a:pt x="239407" y="199796"/>
                  </a:lnTo>
                  <a:lnTo>
                    <a:pt x="240131" y="204838"/>
                  </a:lnTo>
                  <a:lnTo>
                    <a:pt x="240487" y="210235"/>
                  </a:lnTo>
                  <a:lnTo>
                    <a:pt x="241211" y="215277"/>
                  </a:lnTo>
                  <a:lnTo>
                    <a:pt x="241211" y="220319"/>
                  </a:lnTo>
                  <a:lnTo>
                    <a:pt x="240487" y="230403"/>
                  </a:lnTo>
                  <a:lnTo>
                    <a:pt x="225729" y="271081"/>
                  </a:lnTo>
                  <a:lnTo>
                    <a:pt x="219608" y="277926"/>
                  </a:lnTo>
                  <a:lnTo>
                    <a:pt x="216725" y="281520"/>
                  </a:lnTo>
                  <a:lnTo>
                    <a:pt x="213131" y="284759"/>
                  </a:lnTo>
                  <a:lnTo>
                    <a:pt x="177850" y="243725"/>
                  </a:lnTo>
                  <a:lnTo>
                    <a:pt x="180009" y="383044"/>
                  </a:lnTo>
                  <a:lnTo>
                    <a:pt x="317525" y="406082"/>
                  </a:lnTo>
                  <a:lnTo>
                    <a:pt x="282244" y="364680"/>
                  </a:lnTo>
                  <a:lnTo>
                    <a:pt x="295211" y="352082"/>
                  </a:lnTo>
                  <a:lnTo>
                    <a:pt x="320763" y="313918"/>
                  </a:lnTo>
                  <a:lnTo>
                    <a:pt x="332651" y="277926"/>
                  </a:lnTo>
                  <a:lnTo>
                    <a:pt x="334810" y="268198"/>
                  </a:lnTo>
                  <a:lnTo>
                    <a:pt x="336969" y="248767"/>
                  </a:lnTo>
                  <a:lnTo>
                    <a:pt x="337324" y="239039"/>
                  </a:lnTo>
                  <a:lnTo>
                    <a:pt x="336969" y="228600"/>
                  </a:lnTo>
                  <a:lnTo>
                    <a:pt x="331203" y="187921"/>
                  </a:lnTo>
                  <a:lnTo>
                    <a:pt x="317881" y="147599"/>
                  </a:lnTo>
                  <a:lnTo>
                    <a:pt x="297370" y="109804"/>
                  </a:lnTo>
                  <a:lnTo>
                    <a:pt x="262445" y="67678"/>
                  </a:lnTo>
                  <a:lnTo>
                    <a:pt x="228968" y="39966"/>
                  </a:lnTo>
                  <a:lnTo>
                    <a:pt x="191884" y="19088"/>
                  </a:lnTo>
                  <a:lnTo>
                    <a:pt x="152641" y="5397"/>
                  </a:lnTo>
                  <a:lnTo>
                    <a:pt x="123126" y="723"/>
                  </a:lnTo>
                  <a:lnTo>
                    <a:pt x="113042" y="0"/>
                  </a:lnTo>
                  <a:close/>
                </a:path>
              </a:pathLst>
            </a:custGeom>
            <a:solidFill>
              <a:srgbClr val="0085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82433" y="3917521"/>
              <a:ext cx="337820" cy="406400"/>
            </a:xfrm>
            <a:custGeom>
              <a:avLst/>
              <a:gdLst/>
              <a:ahLst/>
              <a:cxnLst/>
              <a:rect l="l" t="t" r="r" b="b"/>
              <a:pathLst>
                <a:path w="337820" h="406400">
                  <a:moveTo>
                    <a:pt x="213131" y="284759"/>
                  </a:moveTo>
                  <a:lnTo>
                    <a:pt x="216725" y="281520"/>
                  </a:lnTo>
                  <a:lnTo>
                    <a:pt x="219608" y="277926"/>
                  </a:lnTo>
                  <a:lnTo>
                    <a:pt x="222846" y="274320"/>
                  </a:lnTo>
                  <a:lnTo>
                    <a:pt x="225729" y="271081"/>
                  </a:lnTo>
                  <a:lnTo>
                    <a:pt x="228244" y="266763"/>
                  </a:lnTo>
                  <a:lnTo>
                    <a:pt x="230403" y="263156"/>
                  </a:lnTo>
                  <a:lnTo>
                    <a:pt x="232930" y="258483"/>
                  </a:lnTo>
                  <a:lnTo>
                    <a:pt x="234721" y="254165"/>
                  </a:lnTo>
                  <a:lnTo>
                    <a:pt x="236169" y="249847"/>
                  </a:lnTo>
                  <a:lnTo>
                    <a:pt x="237959" y="245160"/>
                  </a:lnTo>
                  <a:lnTo>
                    <a:pt x="239052" y="240487"/>
                  </a:lnTo>
                  <a:lnTo>
                    <a:pt x="239763" y="235445"/>
                  </a:lnTo>
                  <a:lnTo>
                    <a:pt x="240487" y="230403"/>
                  </a:lnTo>
                  <a:lnTo>
                    <a:pt x="240842" y="225361"/>
                  </a:lnTo>
                  <a:lnTo>
                    <a:pt x="241211" y="220319"/>
                  </a:lnTo>
                  <a:lnTo>
                    <a:pt x="241211" y="215277"/>
                  </a:lnTo>
                  <a:lnTo>
                    <a:pt x="240487" y="210235"/>
                  </a:lnTo>
                  <a:lnTo>
                    <a:pt x="240131" y="204838"/>
                  </a:lnTo>
                  <a:lnTo>
                    <a:pt x="239407" y="199796"/>
                  </a:lnTo>
                  <a:lnTo>
                    <a:pt x="237959" y="194767"/>
                  </a:lnTo>
                  <a:lnTo>
                    <a:pt x="236880" y="189357"/>
                  </a:lnTo>
                  <a:lnTo>
                    <a:pt x="235445" y="184327"/>
                  </a:lnTo>
                  <a:lnTo>
                    <a:pt x="233286" y="179285"/>
                  </a:lnTo>
                  <a:lnTo>
                    <a:pt x="231127" y="173875"/>
                  </a:lnTo>
                  <a:lnTo>
                    <a:pt x="228968" y="169202"/>
                  </a:lnTo>
                  <a:lnTo>
                    <a:pt x="207010" y="137160"/>
                  </a:lnTo>
                  <a:lnTo>
                    <a:pt x="199085" y="129603"/>
                  </a:lnTo>
                  <a:lnTo>
                    <a:pt x="194767" y="125641"/>
                  </a:lnTo>
                  <a:lnTo>
                    <a:pt x="190449" y="122047"/>
                  </a:lnTo>
                  <a:lnTo>
                    <a:pt x="185762" y="119164"/>
                  </a:lnTo>
                  <a:lnTo>
                    <a:pt x="181444" y="116281"/>
                  </a:lnTo>
                  <a:lnTo>
                    <a:pt x="176402" y="113398"/>
                  </a:lnTo>
                  <a:lnTo>
                    <a:pt x="171729" y="110528"/>
                  </a:lnTo>
                  <a:lnTo>
                    <a:pt x="167043" y="108356"/>
                  </a:lnTo>
                  <a:lnTo>
                    <a:pt x="162001" y="106197"/>
                  </a:lnTo>
                  <a:lnTo>
                    <a:pt x="156972" y="104406"/>
                  </a:lnTo>
                  <a:lnTo>
                    <a:pt x="152285" y="102603"/>
                  </a:lnTo>
                  <a:lnTo>
                    <a:pt x="146888" y="101523"/>
                  </a:lnTo>
                  <a:lnTo>
                    <a:pt x="141846" y="100076"/>
                  </a:lnTo>
                  <a:lnTo>
                    <a:pt x="136804" y="99364"/>
                  </a:lnTo>
                  <a:lnTo>
                    <a:pt x="131762" y="98996"/>
                  </a:lnTo>
                  <a:lnTo>
                    <a:pt x="126720" y="98640"/>
                  </a:lnTo>
                  <a:lnTo>
                    <a:pt x="122047" y="98640"/>
                  </a:lnTo>
                  <a:lnTo>
                    <a:pt x="116649" y="98640"/>
                  </a:lnTo>
                  <a:lnTo>
                    <a:pt x="111963" y="98996"/>
                  </a:lnTo>
                  <a:lnTo>
                    <a:pt x="106921" y="100076"/>
                  </a:lnTo>
                  <a:lnTo>
                    <a:pt x="102603" y="100799"/>
                  </a:lnTo>
                  <a:lnTo>
                    <a:pt x="97929" y="102247"/>
                  </a:lnTo>
                  <a:lnTo>
                    <a:pt x="93243" y="103682"/>
                  </a:lnTo>
                  <a:lnTo>
                    <a:pt x="88925" y="105486"/>
                  </a:lnTo>
                  <a:lnTo>
                    <a:pt x="84607" y="107276"/>
                  </a:lnTo>
                  <a:lnTo>
                    <a:pt x="80645" y="109804"/>
                  </a:lnTo>
                  <a:lnTo>
                    <a:pt x="76682" y="112318"/>
                  </a:lnTo>
                  <a:lnTo>
                    <a:pt x="72720" y="114846"/>
                  </a:lnTo>
                  <a:lnTo>
                    <a:pt x="69126" y="117716"/>
                  </a:lnTo>
                  <a:lnTo>
                    <a:pt x="0" y="37807"/>
                  </a:lnTo>
                  <a:lnTo>
                    <a:pt x="38531" y="13322"/>
                  </a:lnTo>
                  <a:lnTo>
                    <a:pt x="47523" y="10083"/>
                  </a:lnTo>
                  <a:lnTo>
                    <a:pt x="56172" y="6845"/>
                  </a:lnTo>
                  <a:lnTo>
                    <a:pt x="103327" y="0"/>
                  </a:lnTo>
                  <a:lnTo>
                    <a:pt x="113042" y="0"/>
                  </a:lnTo>
                  <a:lnTo>
                    <a:pt x="123126" y="723"/>
                  </a:lnTo>
                  <a:lnTo>
                    <a:pt x="132486" y="1803"/>
                  </a:lnTo>
                  <a:lnTo>
                    <a:pt x="142570" y="3606"/>
                  </a:lnTo>
                  <a:lnTo>
                    <a:pt x="152641" y="5397"/>
                  </a:lnTo>
                  <a:lnTo>
                    <a:pt x="162369" y="8280"/>
                  </a:lnTo>
                  <a:lnTo>
                    <a:pt x="172440" y="11163"/>
                  </a:lnTo>
                  <a:lnTo>
                    <a:pt x="182168" y="15125"/>
                  </a:lnTo>
                  <a:lnTo>
                    <a:pt x="219964" y="34201"/>
                  </a:lnTo>
                  <a:lnTo>
                    <a:pt x="254520" y="60121"/>
                  </a:lnTo>
                  <a:lnTo>
                    <a:pt x="270001" y="75603"/>
                  </a:lnTo>
                  <a:lnTo>
                    <a:pt x="277571" y="83527"/>
                  </a:lnTo>
                  <a:lnTo>
                    <a:pt x="284403" y="92163"/>
                  </a:lnTo>
                  <a:lnTo>
                    <a:pt x="290880" y="101155"/>
                  </a:lnTo>
                  <a:lnTo>
                    <a:pt x="297370" y="109804"/>
                  </a:lnTo>
                  <a:lnTo>
                    <a:pt x="317881" y="147599"/>
                  </a:lnTo>
                  <a:lnTo>
                    <a:pt x="331203" y="187921"/>
                  </a:lnTo>
                  <a:lnTo>
                    <a:pt x="336969" y="228600"/>
                  </a:lnTo>
                  <a:lnTo>
                    <a:pt x="337324" y="239039"/>
                  </a:lnTo>
                  <a:lnTo>
                    <a:pt x="336969" y="248767"/>
                  </a:lnTo>
                  <a:lnTo>
                    <a:pt x="335889" y="258483"/>
                  </a:lnTo>
                  <a:lnTo>
                    <a:pt x="334810" y="268198"/>
                  </a:lnTo>
                  <a:lnTo>
                    <a:pt x="332651" y="277926"/>
                  </a:lnTo>
                  <a:lnTo>
                    <a:pt x="330847" y="287286"/>
                  </a:lnTo>
                  <a:lnTo>
                    <a:pt x="311772" y="330123"/>
                  </a:lnTo>
                  <a:lnTo>
                    <a:pt x="282244" y="364680"/>
                  </a:lnTo>
                  <a:lnTo>
                    <a:pt x="317525" y="406082"/>
                  </a:lnTo>
                  <a:lnTo>
                    <a:pt x="180009" y="383044"/>
                  </a:lnTo>
                  <a:lnTo>
                    <a:pt x="177850" y="243725"/>
                  </a:lnTo>
                  <a:lnTo>
                    <a:pt x="213131" y="284759"/>
                  </a:lnTo>
                  <a:close/>
                </a:path>
              </a:pathLst>
            </a:custGeom>
            <a:ln w="3175">
              <a:solidFill>
                <a:srgbClr val="006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20440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913383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349767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1451483"/>
            <a:ext cx="4012565" cy="36182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23315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minimise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Where 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go?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Change current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theta1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ts val="3300"/>
              </a:lnSpc>
              <a:spcBef>
                <a:spcPts val="135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Note: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becomes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smaller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closer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optimum,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fixed value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85079" y="2014197"/>
            <a:ext cx="5759450" cy="3241675"/>
            <a:chOff x="5185079" y="2014197"/>
            <a:chExt cx="5759450" cy="3241675"/>
          </a:xfrm>
        </p:grpSpPr>
        <p:sp>
          <p:nvSpPr>
            <p:cNvPr id="9" name="object 9"/>
            <p:cNvSpPr/>
            <p:nvPr/>
          </p:nvSpPr>
          <p:spPr>
            <a:xfrm>
              <a:off x="5185079" y="2014197"/>
              <a:ext cx="5759450" cy="3241675"/>
            </a:xfrm>
            <a:custGeom>
              <a:avLst/>
              <a:gdLst/>
              <a:ahLst/>
              <a:cxnLst/>
              <a:rect l="l" t="t" r="r" b="b"/>
              <a:pathLst>
                <a:path w="5759450" h="3241675">
                  <a:moveTo>
                    <a:pt x="5758916" y="0"/>
                  </a:moveTo>
                  <a:lnTo>
                    <a:pt x="0" y="0"/>
                  </a:lnTo>
                  <a:lnTo>
                    <a:pt x="0" y="3241446"/>
                  </a:lnTo>
                  <a:lnTo>
                    <a:pt x="2879636" y="3241446"/>
                  </a:lnTo>
                  <a:lnTo>
                    <a:pt x="5758916" y="3241446"/>
                  </a:lnTo>
                  <a:lnTo>
                    <a:pt x="5758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16079" y="2150646"/>
              <a:ext cx="5079365" cy="2508250"/>
            </a:xfrm>
            <a:custGeom>
              <a:avLst/>
              <a:gdLst/>
              <a:ahLst/>
              <a:cxnLst/>
              <a:rect l="l" t="t" r="r" b="b"/>
              <a:pathLst>
                <a:path w="5079365" h="2508250">
                  <a:moveTo>
                    <a:pt x="2539796" y="2454122"/>
                  </a:moveTo>
                  <a:lnTo>
                    <a:pt x="355" y="2454122"/>
                  </a:lnTo>
                  <a:lnTo>
                    <a:pt x="355" y="355"/>
                  </a:lnTo>
                  <a:lnTo>
                    <a:pt x="5079238" y="355"/>
                  </a:lnTo>
                  <a:lnTo>
                    <a:pt x="5079238" y="2454122"/>
                  </a:lnTo>
                  <a:lnTo>
                    <a:pt x="2539796" y="2454122"/>
                  </a:lnTo>
                  <a:close/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208237"/>
                  </a:moveTo>
                  <a:lnTo>
                    <a:pt x="0" y="2208237"/>
                  </a:lnTo>
                </a:path>
                <a:path w="5079365" h="2508250">
                  <a:moveTo>
                    <a:pt x="5079238" y="1962721"/>
                  </a:moveTo>
                  <a:lnTo>
                    <a:pt x="0" y="1962721"/>
                  </a:lnTo>
                </a:path>
                <a:path w="5079365" h="2508250">
                  <a:moveTo>
                    <a:pt x="5079238" y="1717192"/>
                  </a:moveTo>
                  <a:lnTo>
                    <a:pt x="0" y="1717192"/>
                  </a:lnTo>
                </a:path>
                <a:path w="5079365" h="2508250">
                  <a:moveTo>
                    <a:pt x="5079238" y="1472399"/>
                  </a:moveTo>
                  <a:lnTo>
                    <a:pt x="0" y="1472399"/>
                  </a:lnTo>
                </a:path>
                <a:path w="5079365" h="2508250">
                  <a:moveTo>
                    <a:pt x="5079238" y="1226870"/>
                  </a:moveTo>
                  <a:lnTo>
                    <a:pt x="0" y="1226870"/>
                  </a:lnTo>
                </a:path>
                <a:path w="5079365" h="2508250">
                  <a:moveTo>
                    <a:pt x="5079238" y="981354"/>
                  </a:moveTo>
                  <a:lnTo>
                    <a:pt x="0" y="981354"/>
                  </a:lnTo>
                </a:path>
                <a:path w="5079365" h="2508250">
                  <a:moveTo>
                    <a:pt x="5079238" y="736193"/>
                  </a:moveTo>
                  <a:lnTo>
                    <a:pt x="0" y="736193"/>
                  </a:lnTo>
                </a:path>
                <a:path w="5079365" h="2508250">
                  <a:moveTo>
                    <a:pt x="5079238" y="490677"/>
                  </a:moveTo>
                  <a:lnTo>
                    <a:pt x="0" y="490677"/>
                  </a:lnTo>
                </a:path>
                <a:path w="5079365" h="2508250">
                  <a:moveTo>
                    <a:pt x="5079238" y="245160"/>
                  </a:moveTo>
                  <a:lnTo>
                    <a:pt x="0" y="245160"/>
                  </a:lnTo>
                </a:path>
                <a:path w="5079365" h="2508250">
                  <a:moveTo>
                    <a:pt x="5079238" y="0"/>
                  </a:moveTo>
                  <a:lnTo>
                    <a:pt x="0" y="0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451521" y="1925993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0"/>
                  </a:moveTo>
                  <a:lnTo>
                    <a:pt x="1451521" y="183600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22604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41833" y="2150646"/>
              <a:ext cx="2953385" cy="2454275"/>
            </a:xfrm>
            <a:custGeom>
              <a:avLst/>
              <a:gdLst/>
              <a:ahLst/>
              <a:cxnLst/>
              <a:rect l="l" t="t" r="r" b="b"/>
              <a:pathLst>
                <a:path w="2953384" h="2454275">
                  <a:moveTo>
                    <a:pt x="680770" y="1836000"/>
                  </a:moveTo>
                  <a:lnTo>
                    <a:pt x="680770" y="1925993"/>
                  </a:lnTo>
                  <a:lnTo>
                    <a:pt x="770763" y="1925993"/>
                  </a:lnTo>
                  <a:lnTo>
                    <a:pt x="770763" y="1836000"/>
                  </a:lnTo>
                  <a:lnTo>
                    <a:pt x="680770" y="1836000"/>
                  </a:lnTo>
                  <a:close/>
                </a:path>
                <a:path w="2953384" h="2454275">
                  <a:moveTo>
                    <a:pt x="0" y="163436"/>
                  </a:moveTo>
                  <a:lnTo>
                    <a:pt x="51841" y="324002"/>
                  </a:lnTo>
                  <a:lnTo>
                    <a:pt x="103682" y="478802"/>
                  </a:lnTo>
                  <a:lnTo>
                    <a:pt x="155524" y="627837"/>
                  </a:lnTo>
                  <a:lnTo>
                    <a:pt x="207365" y="771118"/>
                  </a:lnTo>
                  <a:lnTo>
                    <a:pt x="259206" y="908278"/>
                  </a:lnTo>
                  <a:lnTo>
                    <a:pt x="311048" y="1040041"/>
                  </a:lnTo>
                  <a:lnTo>
                    <a:pt x="362889" y="1165682"/>
                  </a:lnTo>
                  <a:lnTo>
                    <a:pt x="414731" y="1285201"/>
                  </a:lnTo>
                  <a:lnTo>
                    <a:pt x="466572" y="1399311"/>
                  </a:lnTo>
                  <a:lnTo>
                    <a:pt x="518401" y="1506956"/>
                  </a:lnTo>
                  <a:lnTo>
                    <a:pt x="570242" y="1609191"/>
                  </a:lnTo>
                  <a:lnTo>
                    <a:pt x="622084" y="1705673"/>
                  </a:lnTo>
                  <a:lnTo>
                    <a:pt x="673925" y="1796402"/>
                  </a:lnTo>
                  <a:lnTo>
                    <a:pt x="725766" y="1880997"/>
                  </a:lnTo>
                  <a:lnTo>
                    <a:pt x="777608" y="1959838"/>
                  </a:lnTo>
                  <a:lnTo>
                    <a:pt x="829449" y="2032914"/>
                  </a:lnTo>
                  <a:lnTo>
                    <a:pt x="881291" y="2100237"/>
                  </a:lnTo>
                  <a:lnTo>
                    <a:pt x="933132" y="2161438"/>
                  </a:lnTo>
                  <a:lnTo>
                    <a:pt x="984605" y="2216873"/>
                  </a:lnTo>
                  <a:lnTo>
                    <a:pt x="1036447" y="2266556"/>
                  </a:lnTo>
                  <a:lnTo>
                    <a:pt x="1088288" y="2310472"/>
                  </a:lnTo>
                  <a:lnTo>
                    <a:pt x="1140129" y="2348280"/>
                  </a:lnTo>
                  <a:lnTo>
                    <a:pt x="1191971" y="2380678"/>
                  </a:lnTo>
                  <a:lnTo>
                    <a:pt x="1243812" y="2406954"/>
                  </a:lnTo>
                  <a:lnTo>
                    <a:pt x="1295641" y="2427122"/>
                  </a:lnTo>
                  <a:lnTo>
                    <a:pt x="1347482" y="2441879"/>
                  </a:lnTo>
                  <a:lnTo>
                    <a:pt x="1399324" y="2450515"/>
                  </a:lnTo>
                  <a:lnTo>
                    <a:pt x="1451165" y="2453754"/>
                  </a:lnTo>
                </a:path>
                <a:path w="2953384" h="2454275">
                  <a:moveTo>
                    <a:pt x="1451165" y="2453754"/>
                  </a:moveTo>
                  <a:lnTo>
                    <a:pt x="1503006" y="2450515"/>
                  </a:lnTo>
                  <a:lnTo>
                    <a:pt x="1554848" y="2441879"/>
                  </a:lnTo>
                  <a:lnTo>
                    <a:pt x="1606689" y="2427122"/>
                  </a:lnTo>
                  <a:lnTo>
                    <a:pt x="1658162" y="2406954"/>
                  </a:lnTo>
                  <a:lnTo>
                    <a:pt x="1710004" y="2380678"/>
                  </a:lnTo>
                  <a:lnTo>
                    <a:pt x="1761845" y="2348280"/>
                  </a:lnTo>
                  <a:lnTo>
                    <a:pt x="1813687" y="2310472"/>
                  </a:lnTo>
                  <a:lnTo>
                    <a:pt x="1865528" y="2266556"/>
                  </a:lnTo>
                  <a:lnTo>
                    <a:pt x="1917369" y="2216873"/>
                  </a:lnTo>
                  <a:lnTo>
                    <a:pt x="1969211" y="2161438"/>
                  </a:lnTo>
                  <a:lnTo>
                    <a:pt x="2021052" y="2100237"/>
                  </a:lnTo>
                  <a:lnTo>
                    <a:pt x="2072881" y="2032914"/>
                  </a:lnTo>
                  <a:lnTo>
                    <a:pt x="2124722" y="1959838"/>
                  </a:lnTo>
                  <a:lnTo>
                    <a:pt x="2176564" y="1880997"/>
                  </a:lnTo>
                  <a:lnTo>
                    <a:pt x="2228405" y="1796402"/>
                  </a:lnTo>
                  <a:lnTo>
                    <a:pt x="2280246" y="1705673"/>
                  </a:lnTo>
                  <a:lnTo>
                    <a:pt x="2332088" y="1609191"/>
                  </a:lnTo>
                  <a:lnTo>
                    <a:pt x="2383929" y="1506956"/>
                  </a:lnTo>
                  <a:lnTo>
                    <a:pt x="2435771" y="1399311"/>
                  </a:lnTo>
                  <a:lnTo>
                    <a:pt x="2487612" y="1285201"/>
                  </a:lnTo>
                  <a:lnTo>
                    <a:pt x="2539441" y="1165682"/>
                  </a:lnTo>
                  <a:lnTo>
                    <a:pt x="2591282" y="1040041"/>
                  </a:lnTo>
                  <a:lnTo>
                    <a:pt x="2643124" y="908278"/>
                  </a:lnTo>
                  <a:lnTo>
                    <a:pt x="2694609" y="771118"/>
                  </a:lnTo>
                  <a:lnTo>
                    <a:pt x="2746451" y="627837"/>
                  </a:lnTo>
                  <a:lnTo>
                    <a:pt x="2798292" y="478802"/>
                  </a:lnTo>
                  <a:lnTo>
                    <a:pt x="2850121" y="324002"/>
                  </a:lnTo>
                  <a:lnTo>
                    <a:pt x="2901962" y="163436"/>
                  </a:lnTo>
                  <a:lnTo>
                    <a:pt x="2953080" y="0"/>
                  </a:lnTo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650103" y="4669831"/>
            <a:ext cx="1358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2105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4717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7257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97619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2409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749140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7586" y="450854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97586" y="426194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97586" y="401678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7586" y="377199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7586" y="3526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97586" y="328022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97586" y="303506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97586" y="279026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97586" y="254510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97586" y="22985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31697" y="2053351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67217" y="4914624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370066" y="3312306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285395" y="3009395"/>
            <a:ext cx="1429385" cy="1614170"/>
            <a:chOff x="6285395" y="3009395"/>
            <a:chExt cx="1429385" cy="1614170"/>
          </a:xfrm>
        </p:grpSpPr>
        <p:sp>
          <p:nvSpPr>
            <p:cNvPr id="44" name="object 44"/>
            <p:cNvSpPr/>
            <p:nvPr/>
          </p:nvSpPr>
          <p:spPr>
            <a:xfrm>
              <a:off x="6300000" y="3024000"/>
              <a:ext cx="1332230" cy="1584960"/>
            </a:xfrm>
            <a:custGeom>
              <a:avLst/>
              <a:gdLst/>
              <a:ahLst/>
              <a:cxnLst/>
              <a:rect l="l" t="t" r="r" b="b"/>
              <a:pathLst>
                <a:path w="1332229" h="1584960">
                  <a:moveTo>
                    <a:pt x="1332001" y="1584007"/>
                  </a:moveTo>
                  <a:lnTo>
                    <a:pt x="0" y="0"/>
                  </a:lnTo>
                </a:path>
                <a:path w="1332229" h="1584960">
                  <a:moveTo>
                    <a:pt x="1332001" y="1584363"/>
                  </a:moveTo>
                  <a:lnTo>
                    <a:pt x="0" y="1584363"/>
                  </a:lnTo>
                </a:path>
                <a:path w="1332229" h="1584960">
                  <a:moveTo>
                    <a:pt x="0" y="1584007"/>
                  </a:moveTo>
                  <a:lnTo>
                    <a:pt x="0" y="0"/>
                  </a:lnTo>
                </a:path>
              </a:pathLst>
            </a:custGeom>
            <a:ln w="29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487996" y="4392006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369" y="108356"/>
                  </a:moveTo>
                  <a:lnTo>
                    <a:pt x="208167" y="149565"/>
                  </a:lnTo>
                  <a:lnTo>
                    <a:pt x="184592" y="184589"/>
                  </a:lnTo>
                  <a:lnTo>
                    <a:pt x="149577" y="208154"/>
                  </a:lnTo>
                  <a:lnTo>
                    <a:pt x="108369" y="216357"/>
                  </a:lnTo>
                  <a:lnTo>
                    <a:pt x="94150" y="215423"/>
                  </a:lnTo>
                  <a:lnTo>
                    <a:pt x="54000" y="201955"/>
                  </a:lnTo>
                  <a:lnTo>
                    <a:pt x="22416" y="174014"/>
                  </a:lnTo>
                  <a:lnTo>
                    <a:pt x="3690" y="136166"/>
                  </a:lnTo>
                  <a:lnTo>
                    <a:pt x="0" y="108356"/>
                  </a:lnTo>
                  <a:lnTo>
                    <a:pt x="934" y="94144"/>
                  </a:lnTo>
                  <a:lnTo>
                    <a:pt x="14401" y="54000"/>
                  </a:lnTo>
                  <a:lnTo>
                    <a:pt x="42349" y="22408"/>
                  </a:lnTo>
                  <a:lnTo>
                    <a:pt x="80237" y="3690"/>
                  </a:lnTo>
                  <a:lnTo>
                    <a:pt x="108369" y="0"/>
                  </a:lnTo>
                  <a:lnTo>
                    <a:pt x="122375" y="934"/>
                  </a:lnTo>
                  <a:lnTo>
                    <a:pt x="162369" y="14401"/>
                  </a:lnTo>
                  <a:lnTo>
                    <a:pt x="193953" y="42342"/>
                  </a:lnTo>
                  <a:lnTo>
                    <a:pt x="212678" y="80235"/>
                  </a:lnTo>
                  <a:lnTo>
                    <a:pt x="216369" y="108356"/>
                  </a:lnTo>
                  <a:close/>
                </a:path>
              </a:pathLst>
            </a:custGeom>
            <a:ln w="1907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351180" y="4568307"/>
            <a:ext cx="45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25" dirty="0">
                <a:latin typeface="Arial"/>
                <a:cs typeface="Arial"/>
              </a:rPr>
              <a:t>1</a:t>
            </a:r>
            <a:r>
              <a:rPr sz="2700" spc="-37" baseline="-12345" dirty="0">
                <a:latin typeface="Arial"/>
                <a:cs typeface="Arial"/>
              </a:rPr>
              <a:t>Δx</a:t>
            </a:r>
            <a:endParaRPr sz="2700" baseline="-12345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20943" y="3178698"/>
            <a:ext cx="29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485836" y="4235402"/>
            <a:ext cx="247015" cy="236854"/>
            <a:chOff x="7485836" y="4235402"/>
            <a:chExt cx="247015" cy="236854"/>
          </a:xfrm>
        </p:grpSpPr>
        <p:sp>
          <p:nvSpPr>
            <p:cNvPr id="49" name="object 49"/>
            <p:cNvSpPr/>
            <p:nvPr/>
          </p:nvSpPr>
          <p:spPr>
            <a:xfrm>
              <a:off x="7485836" y="4235402"/>
              <a:ext cx="247015" cy="236854"/>
            </a:xfrm>
            <a:custGeom>
              <a:avLst/>
              <a:gdLst/>
              <a:ahLst/>
              <a:cxnLst/>
              <a:rect l="l" t="t" r="r" b="b"/>
              <a:pathLst>
                <a:path w="247015" h="236854">
                  <a:moveTo>
                    <a:pt x="85318" y="0"/>
                  </a:moveTo>
                  <a:lnTo>
                    <a:pt x="72720" y="0"/>
                  </a:lnTo>
                  <a:lnTo>
                    <a:pt x="60121" y="1435"/>
                  </a:lnTo>
                  <a:lnTo>
                    <a:pt x="16560" y="19443"/>
                  </a:lnTo>
                  <a:lnTo>
                    <a:pt x="0" y="35280"/>
                  </a:lnTo>
                  <a:lnTo>
                    <a:pt x="54368" y="78841"/>
                  </a:lnTo>
                  <a:lnTo>
                    <a:pt x="56159" y="76682"/>
                  </a:lnTo>
                  <a:lnTo>
                    <a:pt x="60121" y="72720"/>
                  </a:lnTo>
                  <a:lnTo>
                    <a:pt x="64808" y="69126"/>
                  </a:lnTo>
                  <a:lnTo>
                    <a:pt x="67322" y="68046"/>
                  </a:lnTo>
                  <a:lnTo>
                    <a:pt x="69837" y="66598"/>
                  </a:lnTo>
                  <a:lnTo>
                    <a:pt x="78117" y="63360"/>
                  </a:lnTo>
                  <a:lnTo>
                    <a:pt x="84239" y="61925"/>
                  </a:lnTo>
                  <a:lnTo>
                    <a:pt x="93243" y="60845"/>
                  </a:lnTo>
                  <a:lnTo>
                    <a:pt x="96481" y="60845"/>
                  </a:lnTo>
                  <a:lnTo>
                    <a:pt x="109804" y="62280"/>
                  </a:lnTo>
                  <a:lnTo>
                    <a:pt x="116636" y="64084"/>
                  </a:lnTo>
                  <a:lnTo>
                    <a:pt x="119887" y="65519"/>
                  </a:lnTo>
                  <a:lnTo>
                    <a:pt x="123126" y="66598"/>
                  </a:lnTo>
                  <a:lnTo>
                    <a:pt x="129603" y="69481"/>
                  </a:lnTo>
                  <a:lnTo>
                    <a:pt x="135724" y="72720"/>
                  </a:lnTo>
                  <a:lnTo>
                    <a:pt x="138607" y="74879"/>
                  </a:lnTo>
                  <a:lnTo>
                    <a:pt x="141846" y="76682"/>
                  </a:lnTo>
                  <a:lnTo>
                    <a:pt x="169202" y="108724"/>
                  </a:lnTo>
                  <a:lnTo>
                    <a:pt x="175679" y="131038"/>
                  </a:lnTo>
                  <a:lnTo>
                    <a:pt x="176402" y="134277"/>
                  </a:lnTo>
                  <a:lnTo>
                    <a:pt x="176402" y="140398"/>
                  </a:lnTo>
                  <a:lnTo>
                    <a:pt x="175323" y="149034"/>
                  </a:lnTo>
                  <a:lnTo>
                    <a:pt x="173164" y="157683"/>
                  </a:lnTo>
                  <a:lnTo>
                    <a:pt x="171716" y="160197"/>
                  </a:lnTo>
                  <a:lnTo>
                    <a:pt x="170637" y="162725"/>
                  </a:lnTo>
                  <a:lnTo>
                    <a:pt x="168846" y="165239"/>
                  </a:lnTo>
                  <a:lnTo>
                    <a:pt x="167766" y="167398"/>
                  </a:lnTo>
                  <a:lnTo>
                    <a:pt x="165963" y="169926"/>
                  </a:lnTo>
                  <a:lnTo>
                    <a:pt x="138239" y="147599"/>
                  </a:lnTo>
                  <a:lnTo>
                    <a:pt x="157683" y="235077"/>
                  </a:lnTo>
                  <a:lnTo>
                    <a:pt x="246964" y="236524"/>
                  </a:lnTo>
                  <a:lnTo>
                    <a:pt x="219608" y="213842"/>
                  </a:lnTo>
                  <a:lnTo>
                    <a:pt x="226085" y="204838"/>
                  </a:lnTo>
                  <a:lnTo>
                    <a:pt x="240118" y="160566"/>
                  </a:lnTo>
                  <a:lnTo>
                    <a:pt x="240487" y="154444"/>
                  </a:lnTo>
                  <a:lnTo>
                    <a:pt x="240487" y="148323"/>
                  </a:lnTo>
                  <a:lnTo>
                    <a:pt x="230758" y="104406"/>
                  </a:lnTo>
                  <a:lnTo>
                    <a:pt x="221399" y="86042"/>
                  </a:lnTo>
                  <a:lnTo>
                    <a:pt x="218160" y="79921"/>
                  </a:lnTo>
                  <a:lnTo>
                    <a:pt x="210248" y="68402"/>
                  </a:lnTo>
                  <a:lnTo>
                    <a:pt x="201244" y="57238"/>
                  </a:lnTo>
                  <a:lnTo>
                    <a:pt x="196202" y="52565"/>
                  </a:lnTo>
                  <a:lnTo>
                    <a:pt x="186118" y="42481"/>
                  </a:lnTo>
                  <a:lnTo>
                    <a:pt x="144360" y="14757"/>
                  </a:lnTo>
                  <a:lnTo>
                    <a:pt x="105117" y="2159"/>
                  </a:lnTo>
                  <a:lnTo>
                    <a:pt x="92163" y="355"/>
                  </a:lnTo>
                  <a:lnTo>
                    <a:pt x="85318" y="0"/>
                  </a:lnTo>
                  <a:close/>
                </a:path>
              </a:pathLst>
            </a:custGeom>
            <a:solidFill>
              <a:srgbClr val="0085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485836" y="4235402"/>
              <a:ext cx="247015" cy="236854"/>
            </a:xfrm>
            <a:custGeom>
              <a:avLst/>
              <a:gdLst/>
              <a:ahLst/>
              <a:cxnLst/>
              <a:rect l="l" t="t" r="r" b="b"/>
              <a:pathLst>
                <a:path w="247015" h="236854">
                  <a:moveTo>
                    <a:pt x="165963" y="169926"/>
                  </a:moveTo>
                  <a:lnTo>
                    <a:pt x="167766" y="167398"/>
                  </a:lnTo>
                  <a:lnTo>
                    <a:pt x="168846" y="165239"/>
                  </a:lnTo>
                  <a:lnTo>
                    <a:pt x="170637" y="162725"/>
                  </a:lnTo>
                  <a:lnTo>
                    <a:pt x="171716" y="160197"/>
                  </a:lnTo>
                  <a:lnTo>
                    <a:pt x="173164" y="157683"/>
                  </a:lnTo>
                  <a:lnTo>
                    <a:pt x="173888" y="154800"/>
                  </a:lnTo>
                  <a:lnTo>
                    <a:pt x="174599" y="151917"/>
                  </a:lnTo>
                  <a:lnTo>
                    <a:pt x="175323" y="149034"/>
                  </a:lnTo>
                  <a:lnTo>
                    <a:pt x="175679" y="146164"/>
                  </a:lnTo>
                  <a:lnTo>
                    <a:pt x="176047" y="143281"/>
                  </a:lnTo>
                  <a:lnTo>
                    <a:pt x="176402" y="140398"/>
                  </a:lnTo>
                  <a:lnTo>
                    <a:pt x="176402" y="136804"/>
                  </a:lnTo>
                  <a:lnTo>
                    <a:pt x="176402" y="134277"/>
                  </a:lnTo>
                  <a:lnTo>
                    <a:pt x="175679" y="131038"/>
                  </a:lnTo>
                  <a:lnTo>
                    <a:pt x="175323" y="127800"/>
                  </a:lnTo>
                  <a:lnTo>
                    <a:pt x="174967" y="124561"/>
                  </a:lnTo>
                  <a:lnTo>
                    <a:pt x="173888" y="121323"/>
                  </a:lnTo>
                  <a:lnTo>
                    <a:pt x="172808" y="118440"/>
                  </a:lnTo>
                  <a:lnTo>
                    <a:pt x="171716" y="115201"/>
                  </a:lnTo>
                  <a:lnTo>
                    <a:pt x="163804" y="99720"/>
                  </a:lnTo>
                  <a:lnTo>
                    <a:pt x="162001" y="96837"/>
                  </a:lnTo>
                  <a:lnTo>
                    <a:pt x="159842" y="94322"/>
                  </a:lnTo>
                  <a:lnTo>
                    <a:pt x="157683" y="91440"/>
                  </a:lnTo>
                  <a:lnTo>
                    <a:pt x="155168" y="88557"/>
                  </a:lnTo>
                  <a:lnTo>
                    <a:pt x="152641" y="86042"/>
                  </a:lnTo>
                  <a:lnTo>
                    <a:pt x="150126" y="83515"/>
                  </a:lnTo>
                  <a:lnTo>
                    <a:pt x="147243" y="81356"/>
                  </a:lnTo>
                  <a:lnTo>
                    <a:pt x="144716" y="79197"/>
                  </a:lnTo>
                  <a:lnTo>
                    <a:pt x="141846" y="76682"/>
                  </a:lnTo>
                  <a:lnTo>
                    <a:pt x="138607" y="74879"/>
                  </a:lnTo>
                  <a:lnTo>
                    <a:pt x="135724" y="72720"/>
                  </a:lnTo>
                  <a:lnTo>
                    <a:pt x="132486" y="70916"/>
                  </a:lnTo>
                  <a:lnTo>
                    <a:pt x="129603" y="69481"/>
                  </a:lnTo>
                  <a:lnTo>
                    <a:pt x="126364" y="68046"/>
                  </a:lnTo>
                  <a:lnTo>
                    <a:pt x="123126" y="66598"/>
                  </a:lnTo>
                  <a:lnTo>
                    <a:pt x="119887" y="65519"/>
                  </a:lnTo>
                  <a:lnTo>
                    <a:pt x="116636" y="64084"/>
                  </a:lnTo>
                  <a:lnTo>
                    <a:pt x="113398" y="63360"/>
                  </a:lnTo>
                  <a:lnTo>
                    <a:pt x="109804" y="62280"/>
                  </a:lnTo>
                  <a:lnTo>
                    <a:pt x="106565" y="61925"/>
                  </a:lnTo>
                  <a:lnTo>
                    <a:pt x="102958" y="61556"/>
                  </a:lnTo>
                  <a:lnTo>
                    <a:pt x="100088" y="61201"/>
                  </a:lnTo>
                  <a:lnTo>
                    <a:pt x="96481" y="60845"/>
                  </a:lnTo>
                  <a:lnTo>
                    <a:pt x="93243" y="60845"/>
                  </a:lnTo>
                  <a:lnTo>
                    <a:pt x="90360" y="61201"/>
                  </a:lnTo>
                  <a:lnTo>
                    <a:pt x="87122" y="61556"/>
                  </a:lnTo>
                  <a:lnTo>
                    <a:pt x="72720" y="65519"/>
                  </a:lnTo>
                  <a:lnTo>
                    <a:pt x="69837" y="66598"/>
                  </a:lnTo>
                  <a:lnTo>
                    <a:pt x="67322" y="68046"/>
                  </a:lnTo>
                  <a:lnTo>
                    <a:pt x="64808" y="69126"/>
                  </a:lnTo>
                  <a:lnTo>
                    <a:pt x="62280" y="70916"/>
                  </a:lnTo>
                  <a:lnTo>
                    <a:pt x="60121" y="72720"/>
                  </a:lnTo>
                  <a:lnTo>
                    <a:pt x="57962" y="74879"/>
                  </a:lnTo>
                  <a:lnTo>
                    <a:pt x="56159" y="76682"/>
                  </a:lnTo>
                  <a:lnTo>
                    <a:pt x="54368" y="78841"/>
                  </a:lnTo>
                  <a:lnTo>
                    <a:pt x="0" y="35280"/>
                  </a:lnTo>
                  <a:lnTo>
                    <a:pt x="3962" y="30962"/>
                  </a:lnTo>
                  <a:lnTo>
                    <a:pt x="7556" y="27000"/>
                  </a:lnTo>
                  <a:lnTo>
                    <a:pt x="37083" y="8280"/>
                  </a:lnTo>
                  <a:lnTo>
                    <a:pt x="42481" y="6121"/>
                  </a:lnTo>
                  <a:lnTo>
                    <a:pt x="48247" y="4318"/>
                  </a:lnTo>
                  <a:lnTo>
                    <a:pt x="54000" y="2514"/>
                  </a:lnTo>
                  <a:lnTo>
                    <a:pt x="60121" y="1435"/>
                  </a:lnTo>
                  <a:lnTo>
                    <a:pt x="66243" y="723"/>
                  </a:lnTo>
                  <a:lnTo>
                    <a:pt x="72720" y="0"/>
                  </a:lnTo>
                  <a:lnTo>
                    <a:pt x="78841" y="0"/>
                  </a:lnTo>
                  <a:lnTo>
                    <a:pt x="85318" y="0"/>
                  </a:lnTo>
                  <a:lnTo>
                    <a:pt x="124917" y="7200"/>
                  </a:lnTo>
                  <a:lnTo>
                    <a:pt x="131762" y="9359"/>
                  </a:lnTo>
                  <a:lnTo>
                    <a:pt x="138239" y="12242"/>
                  </a:lnTo>
                  <a:lnTo>
                    <a:pt x="144360" y="14757"/>
                  </a:lnTo>
                  <a:lnTo>
                    <a:pt x="150482" y="17995"/>
                  </a:lnTo>
                  <a:lnTo>
                    <a:pt x="156959" y="21602"/>
                  </a:lnTo>
                  <a:lnTo>
                    <a:pt x="162725" y="25196"/>
                  </a:lnTo>
                  <a:lnTo>
                    <a:pt x="168846" y="29159"/>
                  </a:lnTo>
                  <a:lnTo>
                    <a:pt x="174967" y="33121"/>
                  </a:lnTo>
                  <a:lnTo>
                    <a:pt x="180365" y="37795"/>
                  </a:lnTo>
                  <a:lnTo>
                    <a:pt x="186118" y="42481"/>
                  </a:lnTo>
                  <a:lnTo>
                    <a:pt x="191160" y="47523"/>
                  </a:lnTo>
                  <a:lnTo>
                    <a:pt x="196202" y="52565"/>
                  </a:lnTo>
                  <a:lnTo>
                    <a:pt x="201244" y="57238"/>
                  </a:lnTo>
                  <a:lnTo>
                    <a:pt x="205917" y="63004"/>
                  </a:lnTo>
                  <a:lnTo>
                    <a:pt x="210248" y="68402"/>
                  </a:lnTo>
                  <a:lnTo>
                    <a:pt x="214198" y="74155"/>
                  </a:lnTo>
                  <a:lnTo>
                    <a:pt x="218160" y="79921"/>
                  </a:lnTo>
                  <a:lnTo>
                    <a:pt x="221399" y="86042"/>
                  </a:lnTo>
                  <a:lnTo>
                    <a:pt x="225005" y="92163"/>
                  </a:lnTo>
                  <a:lnTo>
                    <a:pt x="227888" y="98285"/>
                  </a:lnTo>
                  <a:lnTo>
                    <a:pt x="230758" y="104406"/>
                  </a:lnTo>
                  <a:lnTo>
                    <a:pt x="232917" y="110883"/>
                  </a:lnTo>
                  <a:lnTo>
                    <a:pt x="235076" y="117005"/>
                  </a:lnTo>
                  <a:lnTo>
                    <a:pt x="236524" y="123482"/>
                  </a:lnTo>
                  <a:lnTo>
                    <a:pt x="237959" y="129603"/>
                  </a:lnTo>
                  <a:lnTo>
                    <a:pt x="239039" y="135724"/>
                  </a:lnTo>
                  <a:lnTo>
                    <a:pt x="239763" y="142201"/>
                  </a:lnTo>
                  <a:lnTo>
                    <a:pt x="240487" y="148323"/>
                  </a:lnTo>
                  <a:lnTo>
                    <a:pt x="240487" y="154444"/>
                  </a:lnTo>
                  <a:lnTo>
                    <a:pt x="231482" y="194398"/>
                  </a:lnTo>
                  <a:lnTo>
                    <a:pt x="228600" y="199796"/>
                  </a:lnTo>
                  <a:lnTo>
                    <a:pt x="226085" y="204838"/>
                  </a:lnTo>
                  <a:lnTo>
                    <a:pt x="222846" y="209156"/>
                  </a:lnTo>
                  <a:lnTo>
                    <a:pt x="219608" y="213842"/>
                  </a:lnTo>
                  <a:lnTo>
                    <a:pt x="246964" y="236524"/>
                  </a:lnTo>
                  <a:lnTo>
                    <a:pt x="157683" y="235077"/>
                  </a:lnTo>
                  <a:lnTo>
                    <a:pt x="138239" y="147599"/>
                  </a:lnTo>
                  <a:lnTo>
                    <a:pt x="165963" y="169926"/>
                  </a:lnTo>
                  <a:close/>
                </a:path>
              </a:pathLst>
            </a:custGeom>
            <a:ln w="3175">
              <a:solidFill>
                <a:srgbClr val="006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20440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32946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913383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3497672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1451483"/>
            <a:ext cx="4012565" cy="36182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23315">
              <a:lnSpc>
                <a:spcPct val="130000"/>
              </a:lnSpc>
              <a:spcBef>
                <a:spcPts val="9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minimise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Where to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go?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Change current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theta1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ts val="3300"/>
              </a:lnSpc>
              <a:spcBef>
                <a:spcPts val="1355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Note: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becomes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smaller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closer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optimum,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fixed value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85079" y="2014197"/>
            <a:ext cx="5759450" cy="3241675"/>
            <a:chOff x="5185079" y="2014197"/>
            <a:chExt cx="5759450" cy="3241675"/>
          </a:xfrm>
        </p:grpSpPr>
        <p:sp>
          <p:nvSpPr>
            <p:cNvPr id="9" name="object 9"/>
            <p:cNvSpPr/>
            <p:nvPr/>
          </p:nvSpPr>
          <p:spPr>
            <a:xfrm>
              <a:off x="5185079" y="2014197"/>
              <a:ext cx="5759450" cy="3241675"/>
            </a:xfrm>
            <a:custGeom>
              <a:avLst/>
              <a:gdLst/>
              <a:ahLst/>
              <a:cxnLst/>
              <a:rect l="l" t="t" r="r" b="b"/>
              <a:pathLst>
                <a:path w="5759450" h="3241675">
                  <a:moveTo>
                    <a:pt x="5758916" y="0"/>
                  </a:moveTo>
                  <a:lnTo>
                    <a:pt x="0" y="0"/>
                  </a:lnTo>
                  <a:lnTo>
                    <a:pt x="0" y="3241446"/>
                  </a:lnTo>
                  <a:lnTo>
                    <a:pt x="2879636" y="3241446"/>
                  </a:lnTo>
                  <a:lnTo>
                    <a:pt x="5758916" y="3241446"/>
                  </a:lnTo>
                  <a:lnTo>
                    <a:pt x="5758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16079" y="2150646"/>
              <a:ext cx="5079365" cy="2508250"/>
            </a:xfrm>
            <a:custGeom>
              <a:avLst/>
              <a:gdLst/>
              <a:ahLst/>
              <a:cxnLst/>
              <a:rect l="l" t="t" r="r" b="b"/>
              <a:pathLst>
                <a:path w="5079365" h="2508250">
                  <a:moveTo>
                    <a:pt x="2539796" y="2454122"/>
                  </a:moveTo>
                  <a:lnTo>
                    <a:pt x="355" y="2454122"/>
                  </a:lnTo>
                  <a:lnTo>
                    <a:pt x="355" y="355"/>
                  </a:lnTo>
                  <a:lnTo>
                    <a:pt x="5079238" y="355"/>
                  </a:lnTo>
                  <a:lnTo>
                    <a:pt x="5079238" y="2454122"/>
                  </a:lnTo>
                  <a:lnTo>
                    <a:pt x="2539796" y="2454122"/>
                  </a:lnTo>
                  <a:close/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208237"/>
                  </a:moveTo>
                  <a:lnTo>
                    <a:pt x="0" y="2208237"/>
                  </a:lnTo>
                </a:path>
                <a:path w="5079365" h="2508250">
                  <a:moveTo>
                    <a:pt x="5079238" y="1962721"/>
                  </a:moveTo>
                  <a:lnTo>
                    <a:pt x="0" y="1962721"/>
                  </a:lnTo>
                </a:path>
                <a:path w="5079365" h="2508250">
                  <a:moveTo>
                    <a:pt x="5079238" y="1717192"/>
                  </a:moveTo>
                  <a:lnTo>
                    <a:pt x="0" y="1717192"/>
                  </a:lnTo>
                </a:path>
                <a:path w="5079365" h="2508250">
                  <a:moveTo>
                    <a:pt x="5079238" y="1472399"/>
                  </a:moveTo>
                  <a:lnTo>
                    <a:pt x="0" y="1472399"/>
                  </a:lnTo>
                </a:path>
                <a:path w="5079365" h="2508250">
                  <a:moveTo>
                    <a:pt x="5079238" y="1226870"/>
                  </a:moveTo>
                  <a:lnTo>
                    <a:pt x="0" y="1226870"/>
                  </a:lnTo>
                </a:path>
                <a:path w="5079365" h="2508250">
                  <a:moveTo>
                    <a:pt x="5079238" y="981354"/>
                  </a:moveTo>
                  <a:lnTo>
                    <a:pt x="0" y="981354"/>
                  </a:lnTo>
                </a:path>
                <a:path w="5079365" h="2508250">
                  <a:moveTo>
                    <a:pt x="5079238" y="736193"/>
                  </a:moveTo>
                  <a:lnTo>
                    <a:pt x="0" y="736193"/>
                  </a:lnTo>
                </a:path>
                <a:path w="5079365" h="2508250">
                  <a:moveTo>
                    <a:pt x="5079238" y="490677"/>
                  </a:moveTo>
                  <a:lnTo>
                    <a:pt x="0" y="490677"/>
                  </a:lnTo>
                </a:path>
                <a:path w="5079365" h="2508250">
                  <a:moveTo>
                    <a:pt x="5079238" y="245160"/>
                  </a:moveTo>
                  <a:lnTo>
                    <a:pt x="0" y="245160"/>
                  </a:lnTo>
                </a:path>
                <a:path w="5079365" h="2508250">
                  <a:moveTo>
                    <a:pt x="5079238" y="0"/>
                  </a:moveTo>
                  <a:lnTo>
                    <a:pt x="0" y="0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725754" y="2507754"/>
                  </a:moveTo>
                  <a:lnTo>
                    <a:pt x="725754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2902318" y="2507754"/>
                  </a:moveTo>
                  <a:lnTo>
                    <a:pt x="2902318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3627716" y="2507754"/>
                  </a:moveTo>
                  <a:lnTo>
                    <a:pt x="3627716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5079238" y="2507754"/>
                  </a:moveTo>
                  <a:lnTo>
                    <a:pt x="5079238" y="2453754"/>
                  </a:lnTo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15" y="2453754"/>
                  </a:moveTo>
                  <a:lnTo>
                    <a:pt x="5079238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451521" y="1925993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0"/>
                  </a:moveTo>
                  <a:lnTo>
                    <a:pt x="1451521" y="183600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48002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73401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85125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98800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96837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22604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41833" y="2150646"/>
              <a:ext cx="2953385" cy="2454275"/>
            </a:xfrm>
            <a:custGeom>
              <a:avLst/>
              <a:gdLst/>
              <a:ahLst/>
              <a:cxnLst/>
              <a:rect l="l" t="t" r="r" b="b"/>
              <a:pathLst>
                <a:path w="2953384" h="2454275">
                  <a:moveTo>
                    <a:pt x="680770" y="1836000"/>
                  </a:moveTo>
                  <a:lnTo>
                    <a:pt x="680770" y="1925993"/>
                  </a:lnTo>
                  <a:lnTo>
                    <a:pt x="770763" y="1925993"/>
                  </a:lnTo>
                  <a:lnTo>
                    <a:pt x="770763" y="1836000"/>
                  </a:lnTo>
                  <a:lnTo>
                    <a:pt x="680770" y="1836000"/>
                  </a:lnTo>
                  <a:close/>
                </a:path>
                <a:path w="2953384" h="2454275">
                  <a:moveTo>
                    <a:pt x="0" y="163436"/>
                  </a:moveTo>
                  <a:lnTo>
                    <a:pt x="51841" y="324002"/>
                  </a:lnTo>
                  <a:lnTo>
                    <a:pt x="103682" y="478802"/>
                  </a:lnTo>
                  <a:lnTo>
                    <a:pt x="155524" y="627837"/>
                  </a:lnTo>
                  <a:lnTo>
                    <a:pt x="207365" y="771118"/>
                  </a:lnTo>
                  <a:lnTo>
                    <a:pt x="259206" y="908278"/>
                  </a:lnTo>
                  <a:lnTo>
                    <a:pt x="311048" y="1040041"/>
                  </a:lnTo>
                  <a:lnTo>
                    <a:pt x="362889" y="1165682"/>
                  </a:lnTo>
                  <a:lnTo>
                    <a:pt x="414731" y="1285201"/>
                  </a:lnTo>
                  <a:lnTo>
                    <a:pt x="466572" y="1399311"/>
                  </a:lnTo>
                  <a:lnTo>
                    <a:pt x="518401" y="1506956"/>
                  </a:lnTo>
                  <a:lnTo>
                    <a:pt x="570242" y="1609191"/>
                  </a:lnTo>
                  <a:lnTo>
                    <a:pt x="622084" y="1705673"/>
                  </a:lnTo>
                  <a:lnTo>
                    <a:pt x="673925" y="1796402"/>
                  </a:lnTo>
                  <a:lnTo>
                    <a:pt x="725766" y="1880997"/>
                  </a:lnTo>
                  <a:lnTo>
                    <a:pt x="777608" y="1959838"/>
                  </a:lnTo>
                  <a:lnTo>
                    <a:pt x="829449" y="2032914"/>
                  </a:lnTo>
                  <a:lnTo>
                    <a:pt x="881291" y="2100237"/>
                  </a:lnTo>
                  <a:lnTo>
                    <a:pt x="933132" y="2161438"/>
                  </a:lnTo>
                  <a:lnTo>
                    <a:pt x="984605" y="2216873"/>
                  </a:lnTo>
                  <a:lnTo>
                    <a:pt x="1036447" y="2266556"/>
                  </a:lnTo>
                  <a:lnTo>
                    <a:pt x="1088288" y="2310472"/>
                  </a:lnTo>
                  <a:lnTo>
                    <a:pt x="1140129" y="2348280"/>
                  </a:lnTo>
                  <a:lnTo>
                    <a:pt x="1191971" y="2380678"/>
                  </a:lnTo>
                  <a:lnTo>
                    <a:pt x="1243812" y="2406954"/>
                  </a:lnTo>
                  <a:lnTo>
                    <a:pt x="1295641" y="2427122"/>
                  </a:lnTo>
                  <a:lnTo>
                    <a:pt x="1347482" y="2441879"/>
                  </a:lnTo>
                  <a:lnTo>
                    <a:pt x="1399324" y="2450515"/>
                  </a:lnTo>
                  <a:lnTo>
                    <a:pt x="1451165" y="2453754"/>
                  </a:lnTo>
                </a:path>
                <a:path w="2953384" h="2454275">
                  <a:moveTo>
                    <a:pt x="1451165" y="2453754"/>
                  </a:moveTo>
                  <a:lnTo>
                    <a:pt x="1503006" y="2450515"/>
                  </a:lnTo>
                  <a:lnTo>
                    <a:pt x="1554848" y="2441879"/>
                  </a:lnTo>
                  <a:lnTo>
                    <a:pt x="1606689" y="2427122"/>
                  </a:lnTo>
                  <a:lnTo>
                    <a:pt x="1658162" y="2406954"/>
                  </a:lnTo>
                  <a:lnTo>
                    <a:pt x="1710004" y="2380678"/>
                  </a:lnTo>
                  <a:lnTo>
                    <a:pt x="1761845" y="2348280"/>
                  </a:lnTo>
                  <a:lnTo>
                    <a:pt x="1813687" y="2310472"/>
                  </a:lnTo>
                  <a:lnTo>
                    <a:pt x="1865528" y="2266556"/>
                  </a:lnTo>
                  <a:lnTo>
                    <a:pt x="1917369" y="2216873"/>
                  </a:lnTo>
                  <a:lnTo>
                    <a:pt x="1969211" y="2161438"/>
                  </a:lnTo>
                  <a:lnTo>
                    <a:pt x="2021052" y="2100237"/>
                  </a:lnTo>
                  <a:lnTo>
                    <a:pt x="2072881" y="2032914"/>
                  </a:lnTo>
                  <a:lnTo>
                    <a:pt x="2124722" y="1959838"/>
                  </a:lnTo>
                  <a:lnTo>
                    <a:pt x="2176564" y="1880997"/>
                  </a:lnTo>
                  <a:lnTo>
                    <a:pt x="2228405" y="1796402"/>
                  </a:lnTo>
                  <a:lnTo>
                    <a:pt x="2280246" y="1705673"/>
                  </a:lnTo>
                  <a:lnTo>
                    <a:pt x="2332088" y="1609191"/>
                  </a:lnTo>
                  <a:lnTo>
                    <a:pt x="2383929" y="1506956"/>
                  </a:lnTo>
                  <a:lnTo>
                    <a:pt x="2435771" y="1399311"/>
                  </a:lnTo>
                  <a:lnTo>
                    <a:pt x="2487612" y="1285201"/>
                  </a:lnTo>
                  <a:lnTo>
                    <a:pt x="2539441" y="1165682"/>
                  </a:lnTo>
                  <a:lnTo>
                    <a:pt x="2591282" y="1040041"/>
                  </a:lnTo>
                  <a:lnTo>
                    <a:pt x="2643124" y="908278"/>
                  </a:lnTo>
                  <a:lnTo>
                    <a:pt x="2694609" y="771118"/>
                  </a:lnTo>
                  <a:lnTo>
                    <a:pt x="2746451" y="627837"/>
                  </a:lnTo>
                  <a:lnTo>
                    <a:pt x="2798292" y="478802"/>
                  </a:lnTo>
                  <a:lnTo>
                    <a:pt x="2850121" y="324002"/>
                  </a:lnTo>
                  <a:lnTo>
                    <a:pt x="2901962" y="163436"/>
                  </a:lnTo>
                  <a:lnTo>
                    <a:pt x="2953080" y="0"/>
                  </a:lnTo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650103" y="4669831"/>
            <a:ext cx="1358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2105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4717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7257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97619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2409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749140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7586" y="450854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97586" y="426194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97586" y="401678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7586" y="377199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7586" y="3526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97586" y="328022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97586" y="303506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97586" y="279026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97586" y="254510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97586" y="22985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31697" y="2053351"/>
            <a:ext cx="162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67217" y="4914624"/>
            <a:ext cx="1555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370066" y="3312306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285395" y="3009395"/>
            <a:ext cx="1725930" cy="1716405"/>
            <a:chOff x="6285395" y="3009395"/>
            <a:chExt cx="1725930" cy="1716405"/>
          </a:xfrm>
        </p:grpSpPr>
        <p:sp>
          <p:nvSpPr>
            <p:cNvPr id="44" name="object 44"/>
            <p:cNvSpPr/>
            <p:nvPr/>
          </p:nvSpPr>
          <p:spPr>
            <a:xfrm>
              <a:off x="6300000" y="3024000"/>
              <a:ext cx="1332230" cy="1584960"/>
            </a:xfrm>
            <a:custGeom>
              <a:avLst/>
              <a:gdLst/>
              <a:ahLst/>
              <a:cxnLst/>
              <a:rect l="l" t="t" r="r" b="b"/>
              <a:pathLst>
                <a:path w="1332229" h="1584960">
                  <a:moveTo>
                    <a:pt x="1332001" y="1584007"/>
                  </a:moveTo>
                  <a:lnTo>
                    <a:pt x="0" y="0"/>
                  </a:lnTo>
                </a:path>
                <a:path w="1332229" h="1584960">
                  <a:moveTo>
                    <a:pt x="1332001" y="1584363"/>
                  </a:moveTo>
                  <a:lnTo>
                    <a:pt x="0" y="1584363"/>
                  </a:lnTo>
                </a:path>
                <a:path w="1332229" h="1584960">
                  <a:moveTo>
                    <a:pt x="0" y="1584007"/>
                  </a:moveTo>
                  <a:lnTo>
                    <a:pt x="0" y="0"/>
                  </a:lnTo>
                </a:path>
              </a:pathLst>
            </a:custGeom>
            <a:ln w="29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5458" y="4490098"/>
              <a:ext cx="235436" cy="23544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351180" y="4568307"/>
            <a:ext cx="45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25" dirty="0">
                <a:latin typeface="Arial"/>
                <a:cs typeface="Arial"/>
              </a:rPr>
              <a:t>1</a:t>
            </a:r>
            <a:r>
              <a:rPr sz="2700" spc="-37" baseline="-12345" dirty="0">
                <a:latin typeface="Arial"/>
                <a:cs typeface="Arial"/>
              </a:rPr>
              <a:t>Δx</a:t>
            </a:r>
            <a:endParaRPr sz="2700" baseline="-12345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20943" y="3178698"/>
            <a:ext cx="29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494841" y="4299118"/>
            <a:ext cx="457200" cy="263525"/>
            <a:chOff x="7494841" y="4299118"/>
            <a:chExt cx="457200" cy="263525"/>
          </a:xfrm>
        </p:grpSpPr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4841" y="4299118"/>
              <a:ext cx="246964" cy="23652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634884" y="4383357"/>
              <a:ext cx="316865" cy="179070"/>
            </a:xfrm>
            <a:custGeom>
              <a:avLst/>
              <a:gdLst/>
              <a:ahLst/>
              <a:cxnLst/>
              <a:rect l="l" t="t" r="r" b="b"/>
              <a:pathLst>
                <a:path w="316865" h="179070">
                  <a:moveTo>
                    <a:pt x="131749" y="0"/>
                  </a:moveTo>
                  <a:lnTo>
                    <a:pt x="124917" y="0"/>
                  </a:lnTo>
                  <a:lnTo>
                    <a:pt x="110515" y="1447"/>
                  </a:lnTo>
                  <a:lnTo>
                    <a:pt x="64439" y="14770"/>
                  </a:lnTo>
                  <a:lnTo>
                    <a:pt x="32397" y="35648"/>
                  </a:lnTo>
                  <a:lnTo>
                    <a:pt x="7912" y="68770"/>
                  </a:lnTo>
                  <a:lnTo>
                    <a:pt x="0" y="96481"/>
                  </a:lnTo>
                  <a:lnTo>
                    <a:pt x="69113" y="104051"/>
                  </a:lnTo>
                  <a:lnTo>
                    <a:pt x="69481" y="101168"/>
                  </a:lnTo>
                  <a:lnTo>
                    <a:pt x="70916" y="95402"/>
                  </a:lnTo>
                  <a:lnTo>
                    <a:pt x="93230" y="67322"/>
                  </a:lnTo>
                  <a:lnTo>
                    <a:pt x="96113" y="65163"/>
                  </a:lnTo>
                  <a:lnTo>
                    <a:pt x="105117" y="60845"/>
                  </a:lnTo>
                  <a:lnTo>
                    <a:pt x="114833" y="57607"/>
                  </a:lnTo>
                  <a:lnTo>
                    <a:pt x="125272" y="55448"/>
                  </a:lnTo>
                  <a:lnTo>
                    <a:pt x="128879" y="55079"/>
                  </a:lnTo>
                  <a:lnTo>
                    <a:pt x="143636" y="55079"/>
                  </a:lnTo>
                  <a:lnTo>
                    <a:pt x="171361" y="61925"/>
                  </a:lnTo>
                  <a:lnTo>
                    <a:pt x="174955" y="63360"/>
                  </a:lnTo>
                  <a:lnTo>
                    <a:pt x="177838" y="64808"/>
                  </a:lnTo>
                  <a:lnTo>
                    <a:pt x="183959" y="68402"/>
                  </a:lnTo>
                  <a:lnTo>
                    <a:pt x="186829" y="69849"/>
                  </a:lnTo>
                  <a:lnTo>
                    <a:pt x="194754" y="76326"/>
                  </a:lnTo>
                  <a:lnTo>
                    <a:pt x="196913" y="78841"/>
                  </a:lnTo>
                  <a:lnTo>
                    <a:pt x="199440" y="81000"/>
                  </a:lnTo>
                  <a:lnTo>
                    <a:pt x="203034" y="86410"/>
                  </a:lnTo>
                  <a:lnTo>
                    <a:pt x="204838" y="88569"/>
                  </a:lnTo>
                  <a:lnTo>
                    <a:pt x="208076" y="93967"/>
                  </a:lnTo>
                  <a:lnTo>
                    <a:pt x="209156" y="97205"/>
                  </a:lnTo>
                  <a:lnTo>
                    <a:pt x="210235" y="99720"/>
                  </a:lnTo>
                  <a:lnTo>
                    <a:pt x="211670" y="105486"/>
                  </a:lnTo>
                  <a:lnTo>
                    <a:pt x="212750" y="114122"/>
                  </a:lnTo>
                  <a:lnTo>
                    <a:pt x="212750" y="117005"/>
                  </a:lnTo>
                  <a:lnTo>
                    <a:pt x="212394" y="119887"/>
                  </a:lnTo>
                  <a:lnTo>
                    <a:pt x="177114" y="115925"/>
                  </a:lnTo>
                  <a:lnTo>
                    <a:pt x="240830" y="178930"/>
                  </a:lnTo>
                  <a:lnTo>
                    <a:pt x="316801" y="131406"/>
                  </a:lnTo>
                  <a:lnTo>
                    <a:pt x="281520" y="127444"/>
                  </a:lnTo>
                  <a:lnTo>
                    <a:pt x="281520" y="121691"/>
                  </a:lnTo>
                  <a:lnTo>
                    <a:pt x="281876" y="116281"/>
                  </a:lnTo>
                  <a:lnTo>
                    <a:pt x="281152" y="105130"/>
                  </a:lnTo>
                  <a:lnTo>
                    <a:pt x="279717" y="99364"/>
                  </a:lnTo>
                  <a:lnTo>
                    <a:pt x="278637" y="93611"/>
                  </a:lnTo>
                  <a:lnTo>
                    <a:pt x="277190" y="87845"/>
                  </a:lnTo>
                  <a:lnTo>
                    <a:pt x="274675" y="82803"/>
                  </a:lnTo>
                  <a:lnTo>
                    <a:pt x="272516" y="77050"/>
                  </a:lnTo>
                  <a:lnTo>
                    <a:pt x="246951" y="42125"/>
                  </a:lnTo>
                  <a:lnTo>
                    <a:pt x="241909" y="38163"/>
                  </a:lnTo>
                  <a:lnTo>
                    <a:pt x="236880" y="33845"/>
                  </a:lnTo>
                  <a:lnTo>
                    <a:pt x="201231" y="13322"/>
                  </a:lnTo>
                  <a:lnTo>
                    <a:pt x="160553" y="1803"/>
                  </a:lnTo>
                  <a:lnTo>
                    <a:pt x="146151" y="368"/>
                  </a:lnTo>
                  <a:lnTo>
                    <a:pt x="138950" y="368"/>
                  </a:lnTo>
                  <a:lnTo>
                    <a:pt x="131749" y="0"/>
                  </a:lnTo>
                  <a:close/>
                </a:path>
              </a:pathLst>
            </a:custGeom>
            <a:solidFill>
              <a:srgbClr val="0085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634884" y="4383357"/>
              <a:ext cx="316865" cy="179070"/>
            </a:xfrm>
            <a:custGeom>
              <a:avLst/>
              <a:gdLst/>
              <a:ahLst/>
              <a:cxnLst/>
              <a:rect l="l" t="t" r="r" b="b"/>
              <a:pathLst>
                <a:path w="316865" h="179070">
                  <a:moveTo>
                    <a:pt x="212394" y="119887"/>
                  </a:moveTo>
                  <a:lnTo>
                    <a:pt x="212750" y="117005"/>
                  </a:lnTo>
                  <a:lnTo>
                    <a:pt x="212750" y="114122"/>
                  </a:lnTo>
                  <a:lnTo>
                    <a:pt x="212394" y="111251"/>
                  </a:lnTo>
                  <a:lnTo>
                    <a:pt x="212039" y="108369"/>
                  </a:lnTo>
                  <a:lnTo>
                    <a:pt x="211670" y="105486"/>
                  </a:lnTo>
                  <a:lnTo>
                    <a:pt x="210959" y="102603"/>
                  </a:lnTo>
                  <a:lnTo>
                    <a:pt x="210235" y="99720"/>
                  </a:lnTo>
                  <a:lnTo>
                    <a:pt x="209156" y="97205"/>
                  </a:lnTo>
                  <a:lnTo>
                    <a:pt x="208076" y="93967"/>
                  </a:lnTo>
                  <a:lnTo>
                    <a:pt x="206641" y="91439"/>
                  </a:lnTo>
                  <a:lnTo>
                    <a:pt x="204838" y="88569"/>
                  </a:lnTo>
                  <a:lnTo>
                    <a:pt x="203034" y="86410"/>
                  </a:lnTo>
                  <a:lnTo>
                    <a:pt x="201231" y="83527"/>
                  </a:lnTo>
                  <a:lnTo>
                    <a:pt x="199440" y="81000"/>
                  </a:lnTo>
                  <a:lnTo>
                    <a:pt x="196913" y="78841"/>
                  </a:lnTo>
                  <a:lnTo>
                    <a:pt x="194754" y="76326"/>
                  </a:lnTo>
                  <a:lnTo>
                    <a:pt x="192239" y="74167"/>
                  </a:lnTo>
                  <a:lnTo>
                    <a:pt x="189356" y="72008"/>
                  </a:lnTo>
                  <a:lnTo>
                    <a:pt x="186829" y="69849"/>
                  </a:lnTo>
                  <a:lnTo>
                    <a:pt x="183959" y="68402"/>
                  </a:lnTo>
                  <a:lnTo>
                    <a:pt x="181076" y="66611"/>
                  </a:lnTo>
                  <a:lnTo>
                    <a:pt x="177838" y="64808"/>
                  </a:lnTo>
                  <a:lnTo>
                    <a:pt x="174955" y="63360"/>
                  </a:lnTo>
                  <a:lnTo>
                    <a:pt x="171361" y="61925"/>
                  </a:lnTo>
                  <a:lnTo>
                    <a:pt x="168478" y="60490"/>
                  </a:lnTo>
                  <a:lnTo>
                    <a:pt x="164871" y="59042"/>
                  </a:lnTo>
                  <a:lnTo>
                    <a:pt x="161277" y="57962"/>
                  </a:lnTo>
                  <a:lnTo>
                    <a:pt x="157670" y="57251"/>
                  </a:lnTo>
                  <a:lnTo>
                    <a:pt x="154076" y="56527"/>
                  </a:lnTo>
                  <a:lnTo>
                    <a:pt x="150837" y="55803"/>
                  </a:lnTo>
                  <a:lnTo>
                    <a:pt x="147231" y="55448"/>
                  </a:lnTo>
                  <a:lnTo>
                    <a:pt x="143636" y="55079"/>
                  </a:lnTo>
                  <a:lnTo>
                    <a:pt x="140030" y="55079"/>
                  </a:lnTo>
                  <a:lnTo>
                    <a:pt x="136436" y="55079"/>
                  </a:lnTo>
                  <a:lnTo>
                    <a:pt x="132829" y="55079"/>
                  </a:lnTo>
                  <a:lnTo>
                    <a:pt x="128879" y="55079"/>
                  </a:lnTo>
                  <a:lnTo>
                    <a:pt x="125272" y="55448"/>
                  </a:lnTo>
                  <a:lnTo>
                    <a:pt x="122034" y="56172"/>
                  </a:lnTo>
                  <a:lnTo>
                    <a:pt x="118440" y="56883"/>
                  </a:lnTo>
                  <a:lnTo>
                    <a:pt x="114833" y="57607"/>
                  </a:lnTo>
                  <a:lnTo>
                    <a:pt x="111594" y="58686"/>
                  </a:lnTo>
                  <a:lnTo>
                    <a:pt x="108356" y="59766"/>
                  </a:lnTo>
                  <a:lnTo>
                    <a:pt x="105117" y="60845"/>
                  </a:lnTo>
                  <a:lnTo>
                    <a:pt x="102234" y="62280"/>
                  </a:lnTo>
                  <a:lnTo>
                    <a:pt x="98996" y="63728"/>
                  </a:lnTo>
                  <a:lnTo>
                    <a:pt x="96113" y="65163"/>
                  </a:lnTo>
                  <a:lnTo>
                    <a:pt x="93230" y="67322"/>
                  </a:lnTo>
                  <a:lnTo>
                    <a:pt x="90360" y="69126"/>
                  </a:lnTo>
                  <a:lnTo>
                    <a:pt x="88201" y="70929"/>
                  </a:lnTo>
                  <a:lnTo>
                    <a:pt x="85674" y="73088"/>
                  </a:lnTo>
                  <a:lnTo>
                    <a:pt x="83159" y="75247"/>
                  </a:lnTo>
                  <a:lnTo>
                    <a:pt x="81356" y="77406"/>
                  </a:lnTo>
                  <a:lnTo>
                    <a:pt x="79197" y="79921"/>
                  </a:lnTo>
                  <a:lnTo>
                    <a:pt x="77393" y="82448"/>
                  </a:lnTo>
                  <a:lnTo>
                    <a:pt x="75590" y="84962"/>
                  </a:lnTo>
                  <a:lnTo>
                    <a:pt x="74155" y="87490"/>
                  </a:lnTo>
                  <a:lnTo>
                    <a:pt x="73075" y="90004"/>
                  </a:lnTo>
                  <a:lnTo>
                    <a:pt x="71996" y="92887"/>
                  </a:lnTo>
                  <a:lnTo>
                    <a:pt x="70916" y="95402"/>
                  </a:lnTo>
                  <a:lnTo>
                    <a:pt x="70192" y="98285"/>
                  </a:lnTo>
                  <a:lnTo>
                    <a:pt x="69481" y="101168"/>
                  </a:lnTo>
                  <a:lnTo>
                    <a:pt x="69113" y="104051"/>
                  </a:lnTo>
                  <a:lnTo>
                    <a:pt x="0" y="96481"/>
                  </a:lnTo>
                  <a:lnTo>
                    <a:pt x="1079" y="90728"/>
                  </a:lnTo>
                  <a:lnTo>
                    <a:pt x="2158" y="85331"/>
                  </a:lnTo>
                  <a:lnTo>
                    <a:pt x="3949" y="79565"/>
                  </a:lnTo>
                  <a:lnTo>
                    <a:pt x="5397" y="74523"/>
                  </a:lnTo>
                  <a:lnTo>
                    <a:pt x="7912" y="68770"/>
                  </a:lnTo>
                  <a:lnTo>
                    <a:pt x="10439" y="63728"/>
                  </a:lnTo>
                  <a:lnTo>
                    <a:pt x="12953" y="58686"/>
                  </a:lnTo>
                  <a:lnTo>
                    <a:pt x="16560" y="54000"/>
                  </a:lnTo>
                  <a:lnTo>
                    <a:pt x="20154" y="48971"/>
                  </a:lnTo>
                  <a:lnTo>
                    <a:pt x="23761" y="44640"/>
                  </a:lnTo>
                  <a:lnTo>
                    <a:pt x="47510" y="24129"/>
                  </a:lnTo>
                  <a:lnTo>
                    <a:pt x="52920" y="20523"/>
                  </a:lnTo>
                  <a:lnTo>
                    <a:pt x="89992" y="5765"/>
                  </a:lnTo>
                  <a:lnTo>
                    <a:pt x="124917" y="0"/>
                  </a:lnTo>
                  <a:lnTo>
                    <a:pt x="131749" y="0"/>
                  </a:lnTo>
                  <a:lnTo>
                    <a:pt x="138950" y="368"/>
                  </a:lnTo>
                  <a:lnTo>
                    <a:pt x="146151" y="368"/>
                  </a:lnTo>
                  <a:lnTo>
                    <a:pt x="153352" y="1079"/>
                  </a:lnTo>
                  <a:lnTo>
                    <a:pt x="160553" y="1803"/>
                  </a:lnTo>
                  <a:lnTo>
                    <a:pt x="167398" y="3251"/>
                  </a:lnTo>
                  <a:lnTo>
                    <a:pt x="174599" y="5041"/>
                  </a:lnTo>
                  <a:lnTo>
                    <a:pt x="181432" y="6489"/>
                  </a:lnTo>
                  <a:lnTo>
                    <a:pt x="213829" y="19443"/>
                  </a:lnTo>
                  <a:lnTo>
                    <a:pt x="219951" y="22682"/>
                  </a:lnTo>
                  <a:lnTo>
                    <a:pt x="225717" y="26288"/>
                  </a:lnTo>
                  <a:lnTo>
                    <a:pt x="231470" y="29883"/>
                  </a:lnTo>
                  <a:lnTo>
                    <a:pt x="236880" y="33845"/>
                  </a:lnTo>
                  <a:lnTo>
                    <a:pt x="241909" y="38163"/>
                  </a:lnTo>
                  <a:lnTo>
                    <a:pt x="246951" y="42125"/>
                  </a:lnTo>
                  <a:lnTo>
                    <a:pt x="251269" y="46799"/>
                  </a:lnTo>
                  <a:lnTo>
                    <a:pt x="255600" y="51485"/>
                  </a:lnTo>
                  <a:lnTo>
                    <a:pt x="259549" y="56527"/>
                  </a:lnTo>
                  <a:lnTo>
                    <a:pt x="263512" y="61569"/>
                  </a:lnTo>
                  <a:lnTo>
                    <a:pt x="266750" y="66611"/>
                  </a:lnTo>
                  <a:lnTo>
                    <a:pt x="269989" y="72008"/>
                  </a:lnTo>
                  <a:lnTo>
                    <a:pt x="272516" y="77050"/>
                  </a:lnTo>
                  <a:lnTo>
                    <a:pt x="274675" y="82803"/>
                  </a:lnTo>
                  <a:lnTo>
                    <a:pt x="277190" y="87845"/>
                  </a:lnTo>
                  <a:lnTo>
                    <a:pt x="278637" y="93611"/>
                  </a:lnTo>
                  <a:lnTo>
                    <a:pt x="279717" y="99364"/>
                  </a:lnTo>
                  <a:lnTo>
                    <a:pt x="281152" y="105130"/>
                  </a:lnTo>
                  <a:lnTo>
                    <a:pt x="281520" y="110528"/>
                  </a:lnTo>
                  <a:lnTo>
                    <a:pt x="281876" y="116281"/>
                  </a:lnTo>
                  <a:lnTo>
                    <a:pt x="281520" y="121691"/>
                  </a:lnTo>
                  <a:lnTo>
                    <a:pt x="281520" y="127444"/>
                  </a:lnTo>
                  <a:lnTo>
                    <a:pt x="316801" y="131406"/>
                  </a:lnTo>
                  <a:lnTo>
                    <a:pt x="240830" y="178930"/>
                  </a:lnTo>
                  <a:lnTo>
                    <a:pt x="177114" y="115925"/>
                  </a:lnTo>
                  <a:lnTo>
                    <a:pt x="212394" y="119887"/>
                  </a:lnTo>
                  <a:close/>
                </a:path>
              </a:pathLst>
            </a:custGeom>
            <a:ln w="3175">
              <a:solidFill>
                <a:srgbClr val="006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20440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2729865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Works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other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direction.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85435" y="2014197"/>
            <a:ext cx="5759450" cy="3241675"/>
            <a:chOff x="5185435" y="2014197"/>
            <a:chExt cx="5759450" cy="3241675"/>
          </a:xfrm>
        </p:grpSpPr>
        <p:sp>
          <p:nvSpPr>
            <p:cNvPr id="6" name="object 6"/>
            <p:cNvSpPr/>
            <p:nvPr/>
          </p:nvSpPr>
          <p:spPr>
            <a:xfrm>
              <a:off x="5185435" y="2014197"/>
              <a:ext cx="5759450" cy="3241675"/>
            </a:xfrm>
            <a:custGeom>
              <a:avLst/>
              <a:gdLst/>
              <a:ahLst/>
              <a:cxnLst/>
              <a:rect l="l" t="t" r="r" b="b"/>
              <a:pathLst>
                <a:path w="5759450" h="3241675">
                  <a:moveTo>
                    <a:pt x="5758929" y="0"/>
                  </a:moveTo>
                  <a:lnTo>
                    <a:pt x="0" y="0"/>
                  </a:lnTo>
                  <a:lnTo>
                    <a:pt x="0" y="3241446"/>
                  </a:lnTo>
                  <a:lnTo>
                    <a:pt x="2879648" y="3241446"/>
                  </a:lnTo>
                  <a:lnTo>
                    <a:pt x="5758929" y="3241446"/>
                  </a:lnTo>
                  <a:lnTo>
                    <a:pt x="57589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6435" y="2150646"/>
              <a:ext cx="5079365" cy="2508250"/>
            </a:xfrm>
            <a:custGeom>
              <a:avLst/>
              <a:gdLst/>
              <a:ahLst/>
              <a:cxnLst/>
              <a:rect l="l" t="t" r="r" b="b"/>
              <a:pathLst>
                <a:path w="5079365" h="2508250">
                  <a:moveTo>
                    <a:pt x="2539809" y="2454122"/>
                  </a:moveTo>
                  <a:lnTo>
                    <a:pt x="368" y="2454122"/>
                  </a:lnTo>
                  <a:lnTo>
                    <a:pt x="368" y="355"/>
                  </a:lnTo>
                  <a:lnTo>
                    <a:pt x="5079250" y="355"/>
                  </a:lnTo>
                  <a:lnTo>
                    <a:pt x="5079250" y="2454122"/>
                  </a:lnTo>
                  <a:lnTo>
                    <a:pt x="2539809" y="2454122"/>
                  </a:lnTo>
                  <a:close/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28" y="2453754"/>
                  </a:moveTo>
                  <a:lnTo>
                    <a:pt x="5079250" y="2453754"/>
                  </a:lnTo>
                </a:path>
                <a:path w="5079365" h="2508250">
                  <a:moveTo>
                    <a:pt x="5079250" y="2208237"/>
                  </a:moveTo>
                  <a:lnTo>
                    <a:pt x="0" y="2208237"/>
                  </a:lnTo>
                </a:path>
                <a:path w="5079365" h="2508250">
                  <a:moveTo>
                    <a:pt x="5079250" y="1962721"/>
                  </a:moveTo>
                  <a:lnTo>
                    <a:pt x="0" y="1962721"/>
                  </a:lnTo>
                </a:path>
                <a:path w="5079365" h="2508250">
                  <a:moveTo>
                    <a:pt x="5079250" y="1717192"/>
                  </a:moveTo>
                  <a:lnTo>
                    <a:pt x="0" y="1717192"/>
                  </a:lnTo>
                </a:path>
                <a:path w="5079365" h="2508250">
                  <a:moveTo>
                    <a:pt x="5079250" y="1472399"/>
                  </a:moveTo>
                  <a:lnTo>
                    <a:pt x="0" y="1472399"/>
                  </a:lnTo>
                </a:path>
                <a:path w="5079365" h="2508250">
                  <a:moveTo>
                    <a:pt x="5079250" y="1226870"/>
                  </a:moveTo>
                  <a:lnTo>
                    <a:pt x="0" y="1226870"/>
                  </a:lnTo>
                </a:path>
                <a:path w="5079365" h="2508250">
                  <a:moveTo>
                    <a:pt x="5079250" y="981354"/>
                  </a:moveTo>
                  <a:lnTo>
                    <a:pt x="0" y="981354"/>
                  </a:lnTo>
                </a:path>
                <a:path w="5079365" h="2508250">
                  <a:moveTo>
                    <a:pt x="5079250" y="736193"/>
                  </a:moveTo>
                  <a:lnTo>
                    <a:pt x="0" y="736193"/>
                  </a:lnTo>
                </a:path>
                <a:path w="5079365" h="2508250">
                  <a:moveTo>
                    <a:pt x="5079250" y="490677"/>
                  </a:moveTo>
                  <a:lnTo>
                    <a:pt x="0" y="490677"/>
                  </a:lnTo>
                </a:path>
                <a:path w="5079365" h="2508250">
                  <a:moveTo>
                    <a:pt x="5079250" y="245160"/>
                  </a:moveTo>
                  <a:lnTo>
                    <a:pt x="0" y="245160"/>
                  </a:lnTo>
                </a:path>
                <a:path w="5079365" h="2508250">
                  <a:moveTo>
                    <a:pt x="5079250" y="0"/>
                  </a:moveTo>
                  <a:lnTo>
                    <a:pt x="0" y="0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0" y="2507754"/>
                  </a:moveTo>
                  <a:lnTo>
                    <a:pt x="0" y="2453754"/>
                  </a:lnTo>
                </a:path>
                <a:path w="5079365" h="2508250">
                  <a:moveTo>
                    <a:pt x="725766" y="2507754"/>
                  </a:moveTo>
                  <a:lnTo>
                    <a:pt x="725766" y="2453754"/>
                  </a:lnTo>
                </a:path>
                <a:path w="5079365" h="2508250">
                  <a:moveTo>
                    <a:pt x="725766" y="2507754"/>
                  </a:moveTo>
                  <a:lnTo>
                    <a:pt x="725766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2507754"/>
                  </a:moveTo>
                  <a:lnTo>
                    <a:pt x="1451521" y="2453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176919" y="2498750"/>
                  </a:moveTo>
                  <a:lnTo>
                    <a:pt x="2176919" y="2507754"/>
                  </a:lnTo>
                </a:path>
                <a:path w="5079365" h="2508250">
                  <a:moveTo>
                    <a:pt x="2902331" y="2507754"/>
                  </a:moveTo>
                  <a:lnTo>
                    <a:pt x="2902331" y="2453754"/>
                  </a:lnTo>
                </a:path>
                <a:path w="5079365" h="2508250">
                  <a:moveTo>
                    <a:pt x="2902331" y="2507754"/>
                  </a:moveTo>
                  <a:lnTo>
                    <a:pt x="2902331" y="2453754"/>
                  </a:lnTo>
                </a:path>
                <a:path w="5079365" h="2508250">
                  <a:moveTo>
                    <a:pt x="3627729" y="2507754"/>
                  </a:moveTo>
                  <a:lnTo>
                    <a:pt x="3627729" y="2453754"/>
                  </a:lnTo>
                </a:path>
                <a:path w="5079365" h="2508250">
                  <a:moveTo>
                    <a:pt x="3627729" y="2507754"/>
                  </a:moveTo>
                  <a:lnTo>
                    <a:pt x="3627729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4353483" y="2507754"/>
                  </a:moveTo>
                  <a:lnTo>
                    <a:pt x="4353483" y="2453754"/>
                  </a:lnTo>
                </a:path>
                <a:path w="5079365" h="2508250">
                  <a:moveTo>
                    <a:pt x="5079250" y="2507754"/>
                  </a:moveTo>
                  <a:lnTo>
                    <a:pt x="5079250" y="2453754"/>
                  </a:lnTo>
                </a:path>
                <a:path w="5079365" h="2508250">
                  <a:moveTo>
                    <a:pt x="5079250" y="2507754"/>
                  </a:moveTo>
                  <a:lnTo>
                    <a:pt x="5079250" y="2453754"/>
                  </a:lnTo>
                </a:path>
                <a:path w="5079365" h="2508250">
                  <a:moveTo>
                    <a:pt x="0" y="2453754"/>
                  </a:moveTo>
                  <a:lnTo>
                    <a:pt x="2131923" y="2453754"/>
                  </a:lnTo>
                </a:path>
                <a:path w="5079365" h="2508250">
                  <a:moveTo>
                    <a:pt x="2221928" y="2453754"/>
                  </a:moveTo>
                  <a:lnTo>
                    <a:pt x="5079250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453754"/>
                  </a:moveTo>
                  <a:lnTo>
                    <a:pt x="1451521" y="2453754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2208237"/>
                  </a:moveTo>
                  <a:lnTo>
                    <a:pt x="1451521" y="2208237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962721"/>
                  </a:moveTo>
                  <a:lnTo>
                    <a:pt x="1451521" y="1962721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717192"/>
                  </a:moveTo>
                  <a:lnTo>
                    <a:pt x="1451521" y="1717192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472399"/>
                  </a:moveTo>
                  <a:lnTo>
                    <a:pt x="1451521" y="1472399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1226870"/>
                  </a:moveTo>
                  <a:lnTo>
                    <a:pt x="1451521" y="1226870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981354"/>
                  </a:moveTo>
                  <a:lnTo>
                    <a:pt x="1451521" y="981354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736193"/>
                  </a:moveTo>
                  <a:lnTo>
                    <a:pt x="1451521" y="736193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490677"/>
                  </a:moveTo>
                  <a:lnTo>
                    <a:pt x="1451521" y="490677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245160"/>
                  </a:moveTo>
                  <a:lnTo>
                    <a:pt x="1451521" y="24516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397520" y="0"/>
                  </a:moveTo>
                  <a:lnTo>
                    <a:pt x="1451521" y="0"/>
                  </a:lnTo>
                </a:path>
                <a:path w="5079365" h="2508250">
                  <a:moveTo>
                    <a:pt x="1451521" y="1925993"/>
                  </a:moveTo>
                  <a:lnTo>
                    <a:pt x="1451521" y="2453754"/>
                  </a:lnTo>
                </a:path>
                <a:path w="5079365" h="2508250">
                  <a:moveTo>
                    <a:pt x="1451521" y="0"/>
                  </a:moveTo>
                  <a:lnTo>
                    <a:pt x="1451521" y="183600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48358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48358" y="4559405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73757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73757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85481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89992" y="0"/>
                  </a:moveTo>
                  <a:lnTo>
                    <a:pt x="0" y="0"/>
                  </a:ln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5481" y="441612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0"/>
                  </a:moveTo>
                  <a:lnTo>
                    <a:pt x="0" y="90004"/>
                  </a:lnTo>
                  <a:lnTo>
                    <a:pt x="89992" y="90004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99156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99156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7205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7205" y="2269086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89992" y="89992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22960" y="3986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42202" y="2150646"/>
              <a:ext cx="2953385" cy="2454275"/>
            </a:xfrm>
            <a:custGeom>
              <a:avLst/>
              <a:gdLst/>
              <a:ahLst/>
              <a:cxnLst/>
              <a:rect l="l" t="t" r="r" b="b"/>
              <a:pathLst>
                <a:path w="2953384" h="2454275">
                  <a:moveTo>
                    <a:pt x="680758" y="1836000"/>
                  </a:moveTo>
                  <a:lnTo>
                    <a:pt x="680758" y="1925993"/>
                  </a:lnTo>
                  <a:lnTo>
                    <a:pt x="770763" y="1925993"/>
                  </a:lnTo>
                  <a:lnTo>
                    <a:pt x="770763" y="1836000"/>
                  </a:lnTo>
                  <a:lnTo>
                    <a:pt x="680758" y="1836000"/>
                  </a:lnTo>
                  <a:close/>
                </a:path>
                <a:path w="2953384" h="2454275">
                  <a:moveTo>
                    <a:pt x="0" y="163436"/>
                  </a:moveTo>
                  <a:lnTo>
                    <a:pt x="51841" y="324002"/>
                  </a:lnTo>
                  <a:lnTo>
                    <a:pt x="103682" y="478802"/>
                  </a:lnTo>
                  <a:lnTo>
                    <a:pt x="155524" y="627837"/>
                  </a:lnTo>
                  <a:lnTo>
                    <a:pt x="207352" y="771118"/>
                  </a:lnTo>
                  <a:lnTo>
                    <a:pt x="259194" y="908278"/>
                  </a:lnTo>
                  <a:lnTo>
                    <a:pt x="311035" y="1040041"/>
                  </a:lnTo>
                  <a:lnTo>
                    <a:pt x="362877" y="1165682"/>
                  </a:lnTo>
                  <a:lnTo>
                    <a:pt x="414718" y="1285201"/>
                  </a:lnTo>
                  <a:lnTo>
                    <a:pt x="466559" y="1399311"/>
                  </a:lnTo>
                  <a:lnTo>
                    <a:pt x="518401" y="1506956"/>
                  </a:lnTo>
                  <a:lnTo>
                    <a:pt x="570242" y="1609191"/>
                  </a:lnTo>
                  <a:lnTo>
                    <a:pt x="622084" y="1705673"/>
                  </a:lnTo>
                  <a:lnTo>
                    <a:pt x="673912" y="1796402"/>
                  </a:lnTo>
                  <a:lnTo>
                    <a:pt x="725754" y="1880997"/>
                  </a:lnTo>
                  <a:lnTo>
                    <a:pt x="777595" y="1959838"/>
                  </a:lnTo>
                  <a:lnTo>
                    <a:pt x="829437" y="2032914"/>
                  </a:lnTo>
                  <a:lnTo>
                    <a:pt x="881278" y="2100237"/>
                  </a:lnTo>
                  <a:lnTo>
                    <a:pt x="933119" y="2161438"/>
                  </a:lnTo>
                  <a:lnTo>
                    <a:pt x="984592" y="2216873"/>
                  </a:lnTo>
                  <a:lnTo>
                    <a:pt x="1036434" y="2266556"/>
                  </a:lnTo>
                  <a:lnTo>
                    <a:pt x="1088275" y="2310472"/>
                  </a:lnTo>
                  <a:lnTo>
                    <a:pt x="1140117" y="2348280"/>
                  </a:lnTo>
                  <a:lnTo>
                    <a:pt x="1191958" y="2380678"/>
                  </a:lnTo>
                  <a:lnTo>
                    <a:pt x="1243799" y="2406954"/>
                  </a:lnTo>
                  <a:lnTo>
                    <a:pt x="1295641" y="2427122"/>
                  </a:lnTo>
                  <a:lnTo>
                    <a:pt x="1347482" y="2441879"/>
                  </a:lnTo>
                  <a:lnTo>
                    <a:pt x="1399324" y="2450515"/>
                  </a:lnTo>
                  <a:lnTo>
                    <a:pt x="1451152" y="2453754"/>
                  </a:lnTo>
                </a:path>
                <a:path w="2953384" h="2454275">
                  <a:moveTo>
                    <a:pt x="1451152" y="2453754"/>
                  </a:moveTo>
                  <a:lnTo>
                    <a:pt x="1502994" y="2450515"/>
                  </a:lnTo>
                  <a:lnTo>
                    <a:pt x="1554835" y="2441879"/>
                  </a:lnTo>
                  <a:lnTo>
                    <a:pt x="1606677" y="2427122"/>
                  </a:lnTo>
                  <a:lnTo>
                    <a:pt x="1658162" y="2406954"/>
                  </a:lnTo>
                  <a:lnTo>
                    <a:pt x="1710004" y="2380678"/>
                  </a:lnTo>
                  <a:lnTo>
                    <a:pt x="1761832" y="2348280"/>
                  </a:lnTo>
                  <a:lnTo>
                    <a:pt x="1813674" y="2310472"/>
                  </a:lnTo>
                  <a:lnTo>
                    <a:pt x="1865515" y="2266556"/>
                  </a:lnTo>
                  <a:lnTo>
                    <a:pt x="1917357" y="2216873"/>
                  </a:lnTo>
                  <a:lnTo>
                    <a:pt x="1969198" y="2161438"/>
                  </a:lnTo>
                  <a:lnTo>
                    <a:pt x="2021039" y="2100237"/>
                  </a:lnTo>
                  <a:lnTo>
                    <a:pt x="2072881" y="2032914"/>
                  </a:lnTo>
                  <a:lnTo>
                    <a:pt x="2124722" y="1959838"/>
                  </a:lnTo>
                  <a:lnTo>
                    <a:pt x="2176564" y="1880997"/>
                  </a:lnTo>
                  <a:lnTo>
                    <a:pt x="2228392" y="1796402"/>
                  </a:lnTo>
                  <a:lnTo>
                    <a:pt x="2280234" y="1705673"/>
                  </a:lnTo>
                  <a:lnTo>
                    <a:pt x="2332075" y="1609191"/>
                  </a:lnTo>
                  <a:lnTo>
                    <a:pt x="2383917" y="1506956"/>
                  </a:lnTo>
                  <a:lnTo>
                    <a:pt x="2435758" y="1399311"/>
                  </a:lnTo>
                  <a:lnTo>
                    <a:pt x="2487599" y="1285201"/>
                  </a:lnTo>
                  <a:lnTo>
                    <a:pt x="2539441" y="1165682"/>
                  </a:lnTo>
                  <a:lnTo>
                    <a:pt x="2591282" y="1040041"/>
                  </a:lnTo>
                  <a:lnTo>
                    <a:pt x="2643124" y="908278"/>
                  </a:lnTo>
                  <a:lnTo>
                    <a:pt x="2694597" y="771118"/>
                  </a:lnTo>
                  <a:lnTo>
                    <a:pt x="2746438" y="627837"/>
                  </a:lnTo>
                  <a:lnTo>
                    <a:pt x="2798279" y="478802"/>
                  </a:lnTo>
                  <a:lnTo>
                    <a:pt x="2850121" y="324002"/>
                  </a:lnTo>
                  <a:lnTo>
                    <a:pt x="2901962" y="163436"/>
                  </a:lnTo>
                  <a:lnTo>
                    <a:pt x="2953080" y="0"/>
                  </a:lnTo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651537" y="4669831"/>
            <a:ext cx="1346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76580" y="4669831"/>
            <a:ext cx="1346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4717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72575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99054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024097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749140" y="4669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99020" y="4499742"/>
            <a:ext cx="219710" cy="34798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135255">
              <a:lnSpc>
                <a:spcPct val="100000"/>
              </a:lnSpc>
              <a:spcBef>
                <a:spcPts val="7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99020" y="4261945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99020" y="401678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9020" y="377199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99020" y="352683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99020" y="328022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9020" y="303506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9020" y="279026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99020" y="2545108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99020" y="2298512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31697" y="2053351"/>
            <a:ext cx="16383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67217" y="4914624"/>
            <a:ext cx="15684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θ1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70066" y="3312306"/>
            <a:ext cx="153670" cy="2927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J(θ1)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265782" y="2103301"/>
            <a:ext cx="1541780" cy="2519680"/>
            <a:chOff x="8265782" y="2103301"/>
            <a:chExt cx="1541780" cy="2519680"/>
          </a:xfrm>
        </p:grpSpPr>
        <p:sp>
          <p:nvSpPr>
            <p:cNvPr id="41" name="object 41"/>
            <p:cNvSpPr/>
            <p:nvPr/>
          </p:nvSpPr>
          <p:spPr>
            <a:xfrm>
              <a:off x="8280362" y="2117880"/>
              <a:ext cx="1512570" cy="2491105"/>
            </a:xfrm>
            <a:custGeom>
              <a:avLst/>
              <a:gdLst/>
              <a:ahLst/>
              <a:cxnLst/>
              <a:rect l="l" t="t" r="r" b="b"/>
              <a:pathLst>
                <a:path w="1512570" h="2491104">
                  <a:moveTo>
                    <a:pt x="0" y="2490127"/>
                  </a:moveTo>
                  <a:lnTo>
                    <a:pt x="1511998" y="0"/>
                  </a:lnTo>
                </a:path>
                <a:path w="1512570" h="2491104">
                  <a:moveTo>
                    <a:pt x="0" y="2490482"/>
                  </a:moveTo>
                  <a:lnTo>
                    <a:pt x="1511998" y="2490482"/>
                  </a:lnTo>
                </a:path>
                <a:path w="1512570" h="2491104">
                  <a:moveTo>
                    <a:pt x="1511998" y="2490127"/>
                  </a:moveTo>
                  <a:lnTo>
                    <a:pt x="1511998" y="0"/>
                  </a:lnTo>
                </a:path>
              </a:pathLst>
            </a:custGeom>
            <a:ln w="29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5815" y="3914103"/>
              <a:ext cx="235449" cy="2354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933294" y="4633103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89</a:t>
            </a:fld>
            <a:endParaRPr spc="-25" dirty="0"/>
          </a:p>
        </p:txBody>
      </p:sp>
      <p:sp>
        <p:nvSpPr>
          <p:cNvPr id="44" name="object 44"/>
          <p:cNvSpPr txBox="1"/>
          <p:nvPr/>
        </p:nvSpPr>
        <p:spPr>
          <a:xfrm>
            <a:off x="9869296" y="3251063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Δy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9296" y="3596668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Δy/Δx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869296" y="3853348"/>
            <a:ext cx="667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10/2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69296" y="410858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28216" y="2991132"/>
            <a:ext cx="80581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7881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828417" y="2996455"/>
            <a:ext cx="441959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i="1" spc="-35" dirty="0">
                <a:solidFill>
                  <a:srgbClr val="BFBFBF"/>
                </a:solidFill>
                <a:latin typeface="Times New Roman"/>
                <a:cs typeface="Times New Roman"/>
              </a:rPr>
              <a:t>d</a:t>
            </a:r>
            <a:r>
              <a:rPr sz="3100" i="1" spc="-3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13341" y="3247456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32694" y="2991132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36066" y="2738696"/>
            <a:ext cx="3500754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522220" algn="l"/>
              </a:tabLst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80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100" i="1" spc="8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7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100" i="1" spc="575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r>
              <a:rPr sz="3000" spc="57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4500" u="sng" spc="217" baseline="31481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4500" i="1" u="sng" spc="-75" baseline="31481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4500" i="1" u="sng" baseline="31481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4500" i="1" spc="-217" baseline="3148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9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2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4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69454" y="3348181"/>
            <a:ext cx="11093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α</a:t>
            </a:r>
            <a:r>
              <a:rPr sz="3100" i="1" spc="-6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16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165" dirty="0">
                <a:solidFill>
                  <a:srgbClr val="BFBFBF"/>
                </a:solidFill>
                <a:latin typeface="Times New Roman"/>
                <a:cs typeface="Times New Roman"/>
              </a:rPr>
              <a:t>0.2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36066" y="3784732"/>
            <a:ext cx="2133600" cy="110490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30"/>
              </a:spcBef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352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3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23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235" dirty="0">
                <a:solidFill>
                  <a:srgbClr val="BFBFBF"/>
                </a:solidFill>
                <a:latin typeface="Times New Roman"/>
                <a:cs typeface="Times New Roman"/>
              </a:rPr>
              <a:t>0.2</a:t>
            </a:r>
            <a:r>
              <a:rPr sz="3000" spc="23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235" dirty="0">
                <a:solidFill>
                  <a:srgbClr val="BFBFBF"/>
                </a:solidFill>
                <a:latin typeface="Times New Roman"/>
                <a:cs typeface="Times New Roman"/>
              </a:rPr>
              <a:t>5</a:t>
            </a:r>
            <a:endParaRPr sz="3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30"/>
              </a:spcBef>
            </a:pPr>
            <a:r>
              <a:rPr sz="3100" i="1" spc="-34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1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367" baseline="-22222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24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4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ADB7199-1AE9-071A-00D8-DE2FDA655457}"/>
              </a:ext>
            </a:extLst>
          </p:cNvPr>
          <p:cNvSpPr/>
          <p:nvPr/>
        </p:nvSpPr>
        <p:spPr>
          <a:xfrm>
            <a:off x="7762176" y="4477636"/>
            <a:ext cx="273710" cy="25370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F6313685-1D87-94A8-5CBE-E208A792825B}"/>
              </a:ext>
            </a:extLst>
          </p:cNvPr>
          <p:cNvCxnSpPr>
            <a:stCxn id="42" idx="0"/>
            <a:endCxn id="57" idx="0"/>
          </p:cNvCxnSpPr>
          <p:nvPr/>
        </p:nvCxnSpPr>
        <p:spPr>
          <a:xfrm rot="16200000" flipH="1" flipV="1">
            <a:off x="7974519" y="3838614"/>
            <a:ext cx="563533" cy="714509"/>
          </a:xfrm>
          <a:prstGeom prst="curvedConnector3">
            <a:avLst>
              <a:gd name="adj1" fmla="val -40566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84860">
              <a:lnSpc>
                <a:spcPct val="100000"/>
              </a:lnSpc>
              <a:spcBef>
                <a:spcPts val="110"/>
              </a:spcBef>
            </a:pPr>
            <a:r>
              <a:rPr dirty="0"/>
              <a:t>Course</a:t>
            </a:r>
            <a:r>
              <a:rPr spc="-40" dirty="0"/>
              <a:t> </a:t>
            </a:r>
            <a:r>
              <a:rPr dirty="0"/>
              <a:t>content:</a:t>
            </a:r>
            <a:r>
              <a:rPr spc="-30" dirty="0"/>
              <a:t> </a:t>
            </a: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I</a:t>
            </a:r>
            <a:r>
              <a:rPr spc="-30" dirty="0"/>
              <a:t> </a:t>
            </a:r>
            <a:r>
              <a:rPr dirty="0"/>
              <a:t>hope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teach</a:t>
            </a:r>
            <a:r>
              <a:rPr spc="-30" dirty="0"/>
              <a:t> </a:t>
            </a:r>
            <a:r>
              <a:rPr spc="-25" dirty="0"/>
              <a:t>you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4170874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1586055"/>
            <a:ext cx="10393045" cy="37382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16764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What is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ML?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functions, gradient descent,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generalisation,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bias and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variance.</a:t>
            </a:r>
            <a:endParaRPr sz="2950" dirty="0">
              <a:latin typeface="Arial"/>
              <a:cs typeface="Arial"/>
            </a:endParaRPr>
          </a:p>
          <a:p>
            <a:pPr marL="12700" marR="5080">
              <a:lnSpc>
                <a:spcPts val="3300"/>
              </a:lnSpc>
              <a:spcBef>
                <a:spcPts val="13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Week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1: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low-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understanding: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able to implement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linear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regression,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logistic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regression,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neural networks,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trike="sngStrike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PCA</a:t>
            </a:r>
            <a:r>
              <a:rPr sz="295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yourself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numpy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Python.</a:t>
            </a:r>
            <a:endParaRPr sz="2950" dirty="0">
              <a:latin typeface="Arial"/>
              <a:cs typeface="Arial"/>
            </a:endParaRPr>
          </a:p>
          <a:p>
            <a:pPr marL="12700" marR="53975" algn="just">
              <a:lnSpc>
                <a:spcPts val="3300"/>
              </a:lnSpc>
              <a:spcBef>
                <a:spcPts val="129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Week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2: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ML</a:t>
            </a:r>
            <a:r>
              <a:rPr sz="295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library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(scikit-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learn) workflow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(one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day),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hands-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(~2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days).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Written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exam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about lecture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practical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concepts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end.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5864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90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10297160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Iteratively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descend down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until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convergence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optimal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parameters!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20440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10297160" cy="14789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Iteratively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descend down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until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convergence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optimal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parameters!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reality: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one-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dimensional: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1996" y="3239278"/>
            <a:ext cx="4609795" cy="353988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8789657" y="6784988"/>
            <a:ext cx="17056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3751824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860" y="1586055"/>
            <a:ext cx="10297160" cy="24809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Iteratively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descend down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until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convergence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optimal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parameters!</a:t>
            </a:r>
            <a:endParaRPr sz="2950">
              <a:latin typeface="Arial"/>
              <a:cs typeface="Arial"/>
            </a:endParaRPr>
          </a:p>
          <a:p>
            <a:pPr marL="12700" marR="5162550">
              <a:lnSpc>
                <a:spcPts val="3300"/>
              </a:lnSpc>
              <a:spcBef>
                <a:spcPts val="13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reality: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one-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dimensional.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intercept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slope.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 derivatives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instead: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344003" y="2435761"/>
            <a:ext cx="4610100" cy="3540125"/>
            <a:chOff x="7344003" y="2435761"/>
            <a:chExt cx="4610100" cy="35401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4003" y="2435761"/>
              <a:ext cx="4609795" cy="35398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5381" y="3715026"/>
              <a:ext cx="201599" cy="2015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89297" y="6007748"/>
            <a:ext cx="17056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92</a:t>
            </a:fld>
            <a:endParaRPr spc="-2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8860" y="1586055"/>
            <a:ext cx="10297160" cy="14789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Iteratively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descend down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until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convergence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optimal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parameters!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reality: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one-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dimensional.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3751824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2874938"/>
            <a:ext cx="5137785" cy="1191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7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intercept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slope.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 derivatives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instead: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344003" y="2435761"/>
            <a:ext cx="4610100" cy="3540125"/>
            <a:chOff x="7344003" y="2435761"/>
            <a:chExt cx="4610100" cy="35401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4003" y="2435761"/>
              <a:ext cx="4609795" cy="35398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5381" y="3715026"/>
              <a:ext cx="201599" cy="2015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581756" y="3825725"/>
              <a:ext cx="354330" cy="94615"/>
            </a:xfrm>
            <a:custGeom>
              <a:avLst/>
              <a:gdLst/>
              <a:ahLst/>
              <a:cxnLst/>
              <a:rect l="l" t="t" r="r" b="b"/>
              <a:pathLst>
                <a:path w="354329" h="94614">
                  <a:moveTo>
                    <a:pt x="354241" y="0"/>
                  </a:moveTo>
                  <a:lnTo>
                    <a:pt x="0" y="943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31997" y="3866048"/>
              <a:ext cx="170815" cy="104775"/>
            </a:xfrm>
            <a:custGeom>
              <a:avLst/>
              <a:gdLst/>
              <a:ahLst/>
              <a:cxnLst/>
              <a:rect l="l" t="t" r="r" b="b"/>
              <a:pathLst>
                <a:path w="170815" h="104775">
                  <a:moveTo>
                    <a:pt x="142557" y="0"/>
                  </a:moveTo>
                  <a:lnTo>
                    <a:pt x="0" y="93954"/>
                  </a:lnTo>
                  <a:lnTo>
                    <a:pt x="170281" y="104394"/>
                  </a:lnTo>
                  <a:lnTo>
                    <a:pt x="1425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140586" y="2960538"/>
            <a:ext cx="243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Direction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theta0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change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95371" y="3738603"/>
            <a:ext cx="288632" cy="10547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589297" y="6007748"/>
            <a:ext cx="17056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93</a:t>
            </a:fld>
            <a:endParaRPr spc="-25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10297160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Iteratively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descend down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until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convergence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optimal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parameters!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3751824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2589381"/>
            <a:ext cx="5139690" cy="14776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reality: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one-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dimensional.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intercept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slope.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 derivatives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instead: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344003" y="2435761"/>
            <a:ext cx="4610100" cy="3540125"/>
            <a:chOff x="7344003" y="2435761"/>
            <a:chExt cx="4610100" cy="35401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4003" y="2435761"/>
              <a:ext cx="4609795" cy="35398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5381" y="3715026"/>
              <a:ext cx="201599" cy="2015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221304" y="2832027"/>
            <a:ext cx="2433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Direction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theta1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change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35362" y="3632127"/>
            <a:ext cx="541655" cy="400050"/>
            <a:chOff x="9935362" y="3632127"/>
            <a:chExt cx="541655" cy="4000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1643" y="3632127"/>
              <a:ext cx="324992" cy="1989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935997" y="3831123"/>
              <a:ext cx="291465" cy="135890"/>
            </a:xfrm>
            <a:custGeom>
              <a:avLst/>
              <a:gdLst/>
              <a:ahLst/>
              <a:cxnLst/>
              <a:rect l="l" t="t" r="r" b="b"/>
              <a:pathLst>
                <a:path w="291465" h="135889">
                  <a:moveTo>
                    <a:pt x="0" y="0"/>
                  </a:moveTo>
                  <a:lnTo>
                    <a:pt x="291236" y="1357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98074" y="3914638"/>
              <a:ext cx="170180" cy="117475"/>
            </a:xfrm>
            <a:custGeom>
              <a:avLst/>
              <a:gdLst/>
              <a:ahLst/>
              <a:cxnLst/>
              <a:rect l="l" t="t" r="r" b="b"/>
              <a:pathLst>
                <a:path w="170179" h="117475">
                  <a:moveTo>
                    <a:pt x="45364" y="0"/>
                  </a:moveTo>
                  <a:lnTo>
                    <a:pt x="0" y="97929"/>
                  </a:lnTo>
                  <a:lnTo>
                    <a:pt x="169570" y="117360"/>
                  </a:lnTo>
                  <a:lnTo>
                    <a:pt x="453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589297" y="6007748"/>
            <a:ext cx="17056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94</a:t>
            </a:fld>
            <a:endParaRPr spc="-2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10297160" cy="8947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Iteratively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descend down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until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convergence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optimal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parameters!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857" y="2748511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3751824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2589381"/>
            <a:ext cx="5139690" cy="14776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409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reality: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one-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dimensional.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fit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intercept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slope.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 derivatives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instead: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344003" y="2435761"/>
            <a:ext cx="4610100" cy="3540125"/>
            <a:chOff x="7344003" y="2435761"/>
            <a:chExt cx="4610100" cy="35401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4003" y="2435761"/>
              <a:ext cx="4609795" cy="35398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5381" y="3715026"/>
              <a:ext cx="201599" cy="2015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580943" y="2832027"/>
            <a:ext cx="1559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Combined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step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432366" y="3632127"/>
            <a:ext cx="936625" cy="608965"/>
            <a:chOff x="9432366" y="3632127"/>
            <a:chExt cx="936625" cy="608965"/>
          </a:xfrm>
        </p:grpSpPr>
        <p:sp>
          <p:nvSpPr>
            <p:cNvPr id="13" name="object 13"/>
            <p:cNvSpPr/>
            <p:nvPr/>
          </p:nvSpPr>
          <p:spPr>
            <a:xfrm>
              <a:off x="10089718" y="3632762"/>
              <a:ext cx="278765" cy="356870"/>
            </a:xfrm>
            <a:custGeom>
              <a:avLst/>
              <a:gdLst/>
              <a:ahLst/>
              <a:cxnLst/>
              <a:rect l="l" t="t" r="r" b="b"/>
              <a:pathLst>
                <a:path w="278765" h="356870">
                  <a:moveTo>
                    <a:pt x="278282" y="0"/>
                  </a:moveTo>
                  <a:lnTo>
                    <a:pt x="275987" y="63169"/>
                  </a:lnTo>
                  <a:lnTo>
                    <a:pt x="269102" y="118212"/>
                  </a:lnTo>
                  <a:lnTo>
                    <a:pt x="257622" y="165788"/>
                  </a:lnTo>
                  <a:lnTo>
                    <a:pt x="241545" y="206553"/>
                  </a:lnTo>
                  <a:lnTo>
                    <a:pt x="220867" y="241163"/>
                  </a:lnTo>
                  <a:lnTo>
                    <a:pt x="195585" y="270278"/>
                  </a:lnTo>
                  <a:lnTo>
                    <a:pt x="165696" y="294552"/>
                  </a:lnTo>
                  <a:lnTo>
                    <a:pt x="131196" y="314645"/>
                  </a:lnTo>
                  <a:lnTo>
                    <a:pt x="92082" y="331212"/>
                  </a:lnTo>
                  <a:lnTo>
                    <a:pt x="48351" y="344911"/>
                  </a:lnTo>
                  <a:lnTo>
                    <a:pt x="0" y="3564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36365" y="3933726"/>
              <a:ext cx="167005" cy="107950"/>
            </a:xfrm>
            <a:custGeom>
              <a:avLst/>
              <a:gdLst/>
              <a:ahLst/>
              <a:cxnLst/>
              <a:rect l="l" t="t" r="r" b="b"/>
              <a:pathLst>
                <a:path w="167004" h="107950">
                  <a:moveTo>
                    <a:pt x="155879" y="0"/>
                  </a:moveTo>
                  <a:lnTo>
                    <a:pt x="0" y="69837"/>
                  </a:lnTo>
                  <a:lnTo>
                    <a:pt x="166674" y="107632"/>
                  </a:lnTo>
                  <a:lnTo>
                    <a:pt x="1558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35997" y="3831123"/>
              <a:ext cx="291465" cy="135890"/>
            </a:xfrm>
            <a:custGeom>
              <a:avLst/>
              <a:gdLst/>
              <a:ahLst/>
              <a:cxnLst/>
              <a:rect l="l" t="t" r="r" b="b"/>
              <a:pathLst>
                <a:path w="291465" h="135889">
                  <a:moveTo>
                    <a:pt x="0" y="0"/>
                  </a:moveTo>
                  <a:lnTo>
                    <a:pt x="291236" y="1357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98074" y="3914638"/>
              <a:ext cx="170180" cy="117475"/>
            </a:xfrm>
            <a:custGeom>
              <a:avLst/>
              <a:gdLst/>
              <a:ahLst/>
              <a:cxnLst/>
              <a:rect l="l" t="t" r="r" b="b"/>
              <a:pathLst>
                <a:path w="170179" h="117475">
                  <a:moveTo>
                    <a:pt x="45364" y="0"/>
                  </a:moveTo>
                  <a:lnTo>
                    <a:pt x="0" y="97929"/>
                  </a:lnTo>
                  <a:lnTo>
                    <a:pt x="169570" y="117360"/>
                  </a:lnTo>
                  <a:lnTo>
                    <a:pt x="453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82124" y="3831123"/>
              <a:ext cx="354330" cy="94615"/>
            </a:xfrm>
            <a:custGeom>
              <a:avLst/>
              <a:gdLst/>
              <a:ahLst/>
              <a:cxnLst/>
              <a:rect l="l" t="t" r="r" b="b"/>
              <a:pathLst>
                <a:path w="354329" h="94614">
                  <a:moveTo>
                    <a:pt x="354241" y="0"/>
                  </a:moveTo>
                  <a:lnTo>
                    <a:pt x="0" y="943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32366" y="3871445"/>
              <a:ext cx="170815" cy="104775"/>
            </a:xfrm>
            <a:custGeom>
              <a:avLst/>
              <a:gdLst/>
              <a:ahLst/>
              <a:cxnLst/>
              <a:rect l="l" t="t" r="r" b="b"/>
              <a:pathLst>
                <a:path w="170815" h="104775">
                  <a:moveTo>
                    <a:pt x="142557" y="0"/>
                  </a:moveTo>
                  <a:lnTo>
                    <a:pt x="0" y="93954"/>
                  </a:lnTo>
                  <a:lnTo>
                    <a:pt x="170268" y="104393"/>
                  </a:lnTo>
                  <a:lnTo>
                    <a:pt x="1425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3740" y="3830488"/>
              <a:ext cx="201599" cy="41049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589297" y="6007748"/>
            <a:ext cx="17056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95</a:t>
            </a:fld>
            <a:endParaRPr spc="-2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96</a:t>
            </a:fld>
            <a:endParaRPr spc="-2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99FA9-B777-B6E6-F8EC-EFA9DDBEDB2D}"/>
              </a:ext>
            </a:extLst>
          </p:cNvPr>
          <p:cNvSpPr txBox="1"/>
          <p:nvPr/>
        </p:nvSpPr>
        <p:spPr>
          <a:xfrm>
            <a:off x="323850" y="1435100"/>
            <a:ext cx="899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L" sz="3200" dirty="0">
                <a:solidFill>
                  <a:schemeClr val="bg1"/>
                </a:solidFill>
              </a:rPr>
              <a:t>Main idea: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NL" sz="3200" dirty="0">
                <a:solidFill>
                  <a:schemeClr val="bg1"/>
                </a:solidFill>
              </a:rPr>
              <a:t>Act like your function depends on only</a:t>
            </a:r>
            <a:br>
              <a:rPr lang="en-NL" sz="3200" dirty="0">
                <a:solidFill>
                  <a:schemeClr val="bg1"/>
                </a:solidFill>
              </a:rPr>
            </a:br>
            <a:r>
              <a:rPr lang="en-NL" sz="3200" dirty="0">
                <a:solidFill>
                  <a:schemeClr val="bg1"/>
                </a:solidFill>
              </a:rPr>
              <a:t>1 parameter and treat the rest as constants (just numbers), then take the derivative.</a:t>
            </a:r>
            <a:br>
              <a:rPr lang="en-NL" sz="3200" dirty="0">
                <a:solidFill>
                  <a:schemeClr val="bg1"/>
                </a:solidFill>
              </a:rPr>
            </a:br>
            <a:r>
              <a:rPr lang="en-NL" sz="3200" dirty="0">
                <a:solidFill>
                  <a:schemeClr val="bg1"/>
                </a:solidFill>
              </a:rPr>
              <a:t>Do that for every parameter!</a:t>
            </a:r>
          </a:p>
        </p:txBody>
      </p:sp>
    </p:spTree>
    <p:extLst>
      <p:ext uri="{BB962C8B-B14F-4D97-AF65-F5344CB8AC3E}">
        <p14:creationId xmlns:p14="http://schemas.microsoft.com/office/powerpoint/2010/main" val="5492974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69417" y="2284094"/>
            <a:ext cx="1777364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4817" y="2284094"/>
            <a:ext cx="1726564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3750" algn="l"/>
              </a:tabLst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17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3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7135" y="2077812"/>
            <a:ext cx="575945" cy="95758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1750" marR="5080" indent="-19685">
              <a:lnSpc>
                <a:spcPts val="3750"/>
              </a:lnSpc>
              <a:spcBef>
                <a:spcPts val="35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60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26537" y="2011937"/>
            <a:ext cx="464820" cy="10706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60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  <a:p>
            <a:pPr algn="ctr">
              <a:lnSpc>
                <a:spcPts val="1880"/>
              </a:lnSpc>
            </a:pPr>
            <a:r>
              <a:rPr sz="1750" i="1" spc="18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18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18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67937" y="2545096"/>
            <a:ext cx="1390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7704" y="2284094"/>
            <a:ext cx="96583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114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114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endParaRPr sz="3100">
              <a:latin typeface="Meiryo UI"/>
              <a:cs typeface="Meiryo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7423" y="2545096"/>
            <a:ext cx="126364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7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3737" y="2297420"/>
            <a:ext cx="15525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0395" algn="l"/>
                <a:tab pos="1410335" algn="l"/>
              </a:tabLst>
            </a:pPr>
            <a:r>
              <a:rPr sz="3000" spc="290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29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9097" y="2451479"/>
            <a:ext cx="1336675" cy="100393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676275">
              <a:lnSpc>
                <a:spcPct val="100000"/>
              </a:lnSpc>
              <a:spcBef>
                <a:spcPts val="875"/>
              </a:spcBef>
              <a:tabLst>
                <a:tab pos="1210310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4304" y="361501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9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11298" y="3408734"/>
            <a:ext cx="570230" cy="957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0480" marR="5080" indent="-18415">
              <a:lnSpc>
                <a:spcPts val="3750"/>
              </a:lnSpc>
              <a:spcBef>
                <a:spcPts val="40"/>
              </a:spcBef>
              <a:tabLst>
                <a:tab pos="556895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14344" y="3865934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1340" y="3615016"/>
            <a:ext cx="142938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9130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3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3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29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70933" y="3590534"/>
            <a:ext cx="138493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39469" algn="l"/>
                <a:tab pos="125857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58496" y="3865934"/>
            <a:ext cx="7575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055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89501" y="3615016"/>
            <a:ext cx="308546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155" algn="l"/>
                <a:tab pos="1315085" algn="l"/>
                <a:tab pos="1571625" algn="l"/>
                <a:tab pos="232346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9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6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14018" y="3590534"/>
            <a:ext cx="13950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49630" algn="l"/>
                <a:tab pos="126809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42657" y="3628342"/>
            <a:ext cx="17049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9425" algn="l"/>
                <a:tab pos="131635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12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7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06958" y="5748480"/>
            <a:ext cx="5117045" cy="1019162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6104521" y="1367640"/>
            <a:ext cx="3328035" cy="1871980"/>
            <a:chOff x="6104521" y="1367640"/>
            <a:chExt cx="3328035" cy="1871980"/>
          </a:xfrm>
        </p:grpSpPr>
        <p:sp>
          <p:nvSpPr>
            <p:cNvPr id="27" name="object 27"/>
            <p:cNvSpPr/>
            <p:nvPr/>
          </p:nvSpPr>
          <p:spPr>
            <a:xfrm>
              <a:off x="6104521" y="1367640"/>
              <a:ext cx="3328035" cy="1871980"/>
            </a:xfrm>
            <a:custGeom>
              <a:avLst/>
              <a:gdLst/>
              <a:ahLst/>
              <a:cxnLst/>
              <a:rect l="l" t="t" r="r" b="b"/>
              <a:pathLst>
                <a:path w="3328034" h="1871980">
                  <a:moveTo>
                    <a:pt x="3327476" y="0"/>
                  </a:moveTo>
                  <a:lnTo>
                    <a:pt x="0" y="0"/>
                  </a:lnTo>
                  <a:lnTo>
                    <a:pt x="0" y="1871637"/>
                  </a:lnTo>
                  <a:lnTo>
                    <a:pt x="1663915" y="1871637"/>
                  </a:lnTo>
                  <a:lnTo>
                    <a:pt x="3327476" y="1871637"/>
                  </a:lnTo>
                  <a:lnTo>
                    <a:pt x="3327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37680" y="1476365"/>
              <a:ext cx="2694305" cy="1193165"/>
            </a:xfrm>
            <a:custGeom>
              <a:avLst/>
              <a:gdLst/>
              <a:ahLst/>
              <a:cxnLst/>
              <a:rect l="l" t="t" r="r" b="b"/>
              <a:pathLst>
                <a:path w="2694304" h="1193164">
                  <a:moveTo>
                    <a:pt x="1374114" y="1139393"/>
                  </a:moveTo>
                  <a:lnTo>
                    <a:pt x="54000" y="1139393"/>
                  </a:lnTo>
                  <a:lnTo>
                    <a:pt x="54000" y="355"/>
                  </a:lnTo>
                  <a:lnTo>
                    <a:pt x="2694241" y="355"/>
                  </a:lnTo>
                  <a:lnTo>
                    <a:pt x="2694241" y="1139393"/>
                  </a:lnTo>
                  <a:lnTo>
                    <a:pt x="1374114" y="1139393"/>
                  </a:lnTo>
                  <a:close/>
                </a:path>
                <a:path w="2694304" h="1193164">
                  <a:moveTo>
                    <a:pt x="54000" y="0"/>
                  </a:moveTo>
                  <a:lnTo>
                    <a:pt x="54000" y="1139037"/>
                  </a:lnTo>
                </a:path>
                <a:path w="2694304" h="1193164">
                  <a:moveTo>
                    <a:pt x="713879" y="898918"/>
                  </a:moveTo>
                  <a:lnTo>
                    <a:pt x="713879" y="1139037"/>
                  </a:lnTo>
                </a:path>
                <a:path w="2694304" h="1193164">
                  <a:moveTo>
                    <a:pt x="713879" y="0"/>
                  </a:moveTo>
                  <a:lnTo>
                    <a:pt x="713879" y="809282"/>
                  </a:lnTo>
                </a:path>
                <a:path w="2694304" h="1193164">
                  <a:moveTo>
                    <a:pt x="1373758" y="0"/>
                  </a:moveTo>
                  <a:lnTo>
                    <a:pt x="1373758" y="1139037"/>
                  </a:lnTo>
                </a:path>
                <a:path w="2694304" h="1193164">
                  <a:moveTo>
                    <a:pt x="2033993" y="329755"/>
                  </a:moveTo>
                  <a:lnTo>
                    <a:pt x="2033993" y="1139037"/>
                  </a:lnTo>
                </a:path>
                <a:path w="2694304" h="1193164">
                  <a:moveTo>
                    <a:pt x="2033993" y="0"/>
                  </a:moveTo>
                  <a:lnTo>
                    <a:pt x="2033993" y="239763"/>
                  </a:lnTo>
                </a:path>
                <a:path w="2694304" h="1193164">
                  <a:moveTo>
                    <a:pt x="2694241" y="0"/>
                  </a:moveTo>
                  <a:lnTo>
                    <a:pt x="2694241" y="1139037"/>
                  </a:lnTo>
                </a:path>
                <a:path w="2694304" h="1193164">
                  <a:moveTo>
                    <a:pt x="2694241" y="1139037"/>
                  </a:moveTo>
                  <a:lnTo>
                    <a:pt x="54000" y="1139037"/>
                  </a:lnTo>
                </a:path>
                <a:path w="2694304" h="1193164">
                  <a:moveTo>
                    <a:pt x="54000" y="853922"/>
                  </a:moveTo>
                  <a:lnTo>
                    <a:pt x="668883" y="853922"/>
                  </a:lnTo>
                </a:path>
                <a:path w="2694304" h="1193164">
                  <a:moveTo>
                    <a:pt x="758875" y="853922"/>
                  </a:moveTo>
                  <a:lnTo>
                    <a:pt x="2694241" y="853922"/>
                  </a:lnTo>
                </a:path>
                <a:path w="2694304" h="1193164">
                  <a:moveTo>
                    <a:pt x="2694241" y="569518"/>
                  </a:moveTo>
                  <a:lnTo>
                    <a:pt x="54000" y="569518"/>
                  </a:lnTo>
                </a:path>
                <a:path w="2694304" h="1193164">
                  <a:moveTo>
                    <a:pt x="54000" y="284759"/>
                  </a:moveTo>
                  <a:lnTo>
                    <a:pt x="1988997" y="284759"/>
                  </a:lnTo>
                </a:path>
                <a:path w="2694304" h="1193164">
                  <a:moveTo>
                    <a:pt x="2079002" y="284759"/>
                  </a:moveTo>
                  <a:lnTo>
                    <a:pt x="2694241" y="284759"/>
                  </a:lnTo>
                </a:path>
                <a:path w="2694304" h="1193164">
                  <a:moveTo>
                    <a:pt x="2694241" y="0"/>
                  </a:moveTo>
                  <a:lnTo>
                    <a:pt x="54000" y="0"/>
                  </a:lnTo>
                </a:path>
                <a:path w="2694304" h="1193164">
                  <a:moveTo>
                    <a:pt x="54000" y="1193038"/>
                  </a:moveTo>
                  <a:lnTo>
                    <a:pt x="54000" y="1139037"/>
                  </a:lnTo>
                </a:path>
                <a:path w="2694304" h="1193164">
                  <a:moveTo>
                    <a:pt x="54000" y="1193038"/>
                  </a:moveTo>
                  <a:lnTo>
                    <a:pt x="54000" y="1139037"/>
                  </a:lnTo>
                </a:path>
                <a:path w="2694304" h="1193164">
                  <a:moveTo>
                    <a:pt x="713879" y="1193038"/>
                  </a:moveTo>
                  <a:lnTo>
                    <a:pt x="713879" y="1139037"/>
                  </a:lnTo>
                </a:path>
                <a:path w="2694304" h="1193164">
                  <a:moveTo>
                    <a:pt x="713879" y="1193038"/>
                  </a:moveTo>
                  <a:lnTo>
                    <a:pt x="713879" y="1139037"/>
                  </a:lnTo>
                </a:path>
                <a:path w="2694304" h="1193164">
                  <a:moveTo>
                    <a:pt x="1373758" y="1193038"/>
                  </a:moveTo>
                  <a:lnTo>
                    <a:pt x="1373758" y="1139037"/>
                  </a:lnTo>
                </a:path>
                <a:path w="2694304" h="1193164">
                  <a:moveTo>
                    <a:pt x="1373758" y="1193038"/>
                  </a:moveTo>
                  <a:lnTo>
                    <a:pt x="1373758" y="1139037"/>
                  </a:lnTo>
                </a:path>
                <a:path w="2694304" h="1193164">
                  <a:moveTo>
                    <a:pt x="2033993" y="1193038"/>
                  </a:moveTo>
                  <a:lnTo>
                    <a:pt x="2033993" y="1139037"/>
                  </a:lnTo>
                </a:path>
                <a:path w="2694304" h="1193164">
                  <a:moveTo>
                    <a:pt x="2033993" y="1193038"/>
                  </a:moveTo>
                  <a:lnTo>
                    <a:pt x="2033993" y="1139037"/>
                  </a:lnTo>
                </a:path>
                <a:path w="2694304" h="1193164">
                  <a:moveTo>
                    <a:pt x="2694241" y="1193038"/>
                  </a:moveTo>
                  <a:lnTo>
                    <a:pt x="2694241" y="1139037"/>
                  </a:lnTo>
                </a:path>
                <a:path w="2694304" h="1193164">
                  <a:moveTo>
                    <a:pt x="2694241" y="1193038"/>
                  </a:moveTo>
                  <a:lnTo>
                    <a:pt x="2694241" y="1139037"/>
                  </a:lnTo>
                </a:path>
                <a:path w="2694304" h="1193164">
                  <a:moveTo>
                    <a:pt x="54000" y="1139037"/>
                  </a:moveTo>
                  <a:lnTo>
                    <a:pt x="2694241" y="1139037"/>
                  </a:lnTo>
                </a:path>
                <a:path w="2694304" h="1193164">
                  <a:moveTo>
                    <a:pt x="0" y="1139037"/>
                  </a:moveTo>
                  <a:lnTo>
                    <a:pt x="54000" y="1139037"/>
                  </a:lnTo>
                </a:path>
                <a:path w="2694304" h="1193164">
                  <a:moveTo>
                    <a:pt x="0" y="1139037"/>
                  </a:moveTo>
                  <a:lnTo>
                    <a:pt x="54000" y="1139037"/>
                  </a:lnTo>
                </a:path>
                <a:path w="2694304" h="1193164">
                  <a:moveTo>
                    <a:pt x="0" y="853922"/>
                  </a:moveTo>
                  <a:lnTo>
                    <a:pt x="54000" y="853922"/>
                  </a:lnTo>
                </a:path>
                <a:path w="2694304" h="1193164">
                  <a:moveTo>
                    <a:pt x="0" y="853922"/>
                  </a:moveTo>
                  <a:lnTo>
                    <a:pt x="54000" y="853922"/>
                  </a:lnTo>
                </a:path>
                <a:path w="2694304" h="1193164">
                  <a:moveTo>
                    <a:pt x="0" y="569518"/>
                  </a:moveTo>
                  <a:lnTo>
                    <a:pt x="54000" y="569518"/>
                  </a:lnTo>
                </a:path>
                <a:path w="2694304" h="1193164">
                  <a:moveTo>
                    <a:pt x="0" y="569518"/>
                  </a:moveTo>
                  <a:lnTo>
                    <a:pt x="54000" y="569518"/>
                  </a:lnTo>
                </a:path>
                <a:path w="2694304" h="1193164">
                  <a:moveTo>
                    <a:pt x="0" y="284759"/>
                  </a:moveTo>
                  <a:lnTo>
                    <a:pt x="54000" y="284759"/>
                  </a:lnTo>
                </a:path>
                <a:path w="2694304" h="1193164">
                  <a:moveTo>
                    <a:pt x="0" y="284759"/>
                  </a:moveTo>
                  <a:lnTo>
                    <a:pt x="54000" y="284759"/>
                  </a:lnTo>
                </a:path>
                <a:path w="2694304" h="1193164">
                  <a:moveTo>
                    <a:pt x="0" y="0"/>
                  </a:moveTo>
                  <a:lnTo>
                    <a:pt x="54000" y="0"/>
                  </a:lnTo>
                </a:path>
                <a:path w="2694304" h="1193164">
                  <a:moveTo>
                    <a:pt x="0" y="0"/>
                  </a:moveTo>
                  <a:lnTo>
                    <a:pt x="54000" y="0"/>
                  </a:lnTo>
                </a:path>
                <a:path w="2694304" h="1193164">
                  <a:moveTo>
                    <a:pt x="54000" y="1139037"/>
                  </a:moveTo>
                  <a:lnTo>
                    <a:pt x="54000" y="0"/>
                  </a:lnTo>
                </a:path>
              </a:pathLst>
            </a:custGeom>
            <a:ln w="3175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06563" y="2285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89992" y="0"/>
                  </a:moveTo>
                  <a:lnTo>
                    <a:pt x="0" y="0"/>
                  </a:lnTo>
                  <a:lnTo>
                    <a:pt x="0" y="89636"/>
                  </a:lnTo>
                  <a:lnTo>
                    <a:pt x="89992" y="89636"/>
                  </a:lnTo>
                  <a:lnTo>
                    <a:pt x="89992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06563" y="2285647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636"/>
                  </a:lnTo>
                  <a:lnTo>
                    <a:pt x="89992" y="89636"/>
                  </a:lnTo>
                  <a:lnTo>
                    <a:pt x="8999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26678" y="171612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90004" y="0"/>
                  </a:moveTo>
                  <a:lnTo>
                    <a:pt x="0" y="0"/>
                  </a:ln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close/>
                </a:path>
              </a:pathLst>
            </a:custGeom>
            <a:solidFill>
              <a:srgbClr val="004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26678" y="1716128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0" y="0"/>
                  </a:moveTo>
                  <a:lnTo>
                    <a:pt x="0" y="89992"/>
                  </a:lnTo>
                  <a:lnTo>
                    <a:pt x="90004" y="89992"/>
                  </a:lnTo>
                  <a:lnTo>
                    <a:pt x="9000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4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286100" y="2679741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22745" y="2511837"/>
            <a:ext cx="219710" cy="34607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135255">
              <a:lnSpc>
                <a:spcPct val="100000"/>
              </a:lnSpc>
              <a:spcBef>
                <a:spcPts val="6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22745" y="2233704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22745" y="1949300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22745" y="1664909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22745" y="1380506"/>
            <a:ext cx="96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237704" y="2606845"/>
            <a:ext cx="1484630" cy="4540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75"/>
              </a:spcBef>
              <a:tabLst>
                <a:tab pos="660400" algn="l"/>
                <a:tab pos="1320165" algn="l"/>
              </a:tabLst>
            </a:pPr>
            <a:r>
              <a:rPr sz="1000" spc="-50" dirty="0">
                <a:latin typeface="Arial"/>
                <a:cs typeface="Arial"/>
              </a:rPr>
              <a:t>1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2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R="66040" algn="r">
              <a:lnSpc>
                <a:spcPct val="100000"/>
              </a:lnSpc>
              <a:spcBef>
                <a:spcPts val="515"/>
              </a:spcBef>
            </a:pPr>
            <a:r>
              <a:rPr sz="900" dirty="0">
                <a:latin typeface="Arial"/>
                <a:cs typeface="Arial"/>
              </a:rPr>
              <a:t>Amount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chickens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barn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89508" y="1763955"/>
            <a:ext cx="153670" cy="72771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clucks/minute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680695" y="1759321"/>
            <a:ext cx="2663825" cy="873760"/>
            <a:chOff x="6680695" y="1759321"/>
            <a:chExt cx="2663825" cy="873760"/>
          </a:xfrm>
        </p:grpSpPr>
        <p:sp>
          <p:nvSpPr>
            <p:cNvPr id="42" name="object 42"/>
            <p:cNvSpPr/>
            <p:nvPr/>
          </p:nvSpPr>
          <p:spPr>
            <a:xfrm>
              <a:off x="6695275" y="2000164"/>
              <a:ext cx="2634615" cy="617855"/>
            </a:xfrm>
            <a:custGeom>
              <a:avLst/>
              <a:gdLst/>
              <a:ahLst/>
              <a:cxnLst/>
              <a:rect l="l" t="t" r="r" b="b"/>
              <a:pathLst>
                <a:path w="2634615" h="617855">
                  <a:moveTo>
                    <a:pt x="0" y="617753"/>
                  </a:moveTo>
                  <a:lnTo>
                    <a:pt x="2634487" y="0"/>
                  </a:lnTo>
                </a:path>
              </a:pathLst>
            </a:custGeom>
            <a:ln w="2915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3724" y="1759321"/>
              <a:ext cx="127076" cy="4003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0643" y="2303643"/>
              <a:ext cx="126720" cy="216001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98</a:t>
            </a:fld>
            <a:endParaRPr spc="-25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2235">
              <a:lnSpc>
                <a:spcPct val="100000"/>
              </a:lnSpc>
              <a:spcBef>
                <a:spcPts val="110"/>
              </a:spcBef>
            </a:pPr>
            <a:r>
              <a:rPr dirty="0"/>
              <a:t>Gradient</a:t>
            </a:r>
            <a:r>
              <a:rPr spc="-60" dirty="0"/>
              <a:t> </a:t>
            </a:r>
            <a:r>
              <a:rPr dirty="0"/>
              <a:t>descent:</a:t>
            </a:r>
            <a:r>
              <a:rPr spc="-50" dirty="0"/>
              <a:t> </a:t>
            </a:r>
            <a:r>
              <a:rPr dirty="0"/>
              <a:t>partial</a:t>
            </a:r>
            <a:r>
              <a:rPr spc="-45" dirty="0"/>
              <a:t> </a:t>
            </a:r>
            <a:r>
              <a:rPr spc="-10" dirty="0"/>
              <a:t>derivatives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745186"/>
            <a:ext cx="882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29" dirty="0">
                <a:solidFill>
                  <a:srgbClr val="FFFFFF"/>
                </a:solidFill>
                <a:latin typeface="Cambria"/>
                <a:cs typeface="Cambria"/>
              </a:rPr>
              <a:t>■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860" y="1586055"/>
            <a:ext cx="30918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derivatives: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6003" y="1367285"/>
            <a:ext cx="2453043" cy="18838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61662" y="3271586"/>
            <a:ext cx="17056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Coursera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7135" y="2077812"/>
            <a:ext cx="5759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610" algn="l"/>
              </a:tabLst>
            </a:pPr>
            <a:r>
              <a:rPr sz="3000" u="sng" spc="6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0823" y="2553732"/>
            <a:ext cx="74803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000" spc="-1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4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i="1" spc="5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25" i="1" spc="-75" baseline="-19047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endParaRPr sz="2625" baseline="-1904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0944" y="2784135"/>
            <a:ext cx="32956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35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1750" spc="23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26537" y="2011937"/>
            <a:ext cx="464820" cy="859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ts val="1700"/>
              </a:lnSpc>
              <a:spcBef>
                <a:spcPts val="135"/>
              </a:spcBef>
            </a:pPr>
            <a:r>
              <a:rPr sz="1750" i="1" spc="25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4820"/>
              </a:lnSpc>
            </a:pPr>
            <a:r>
              <a:rPr sz="4350" spc="370" dirty="0">
                <a:solidFill>
                  <a:srgbClr val="BFBFBF"/>
                </a:solidFill>
                <a:latin typeface="Cambria"/>
                <a:cs typeface="Cambria"/>
              </a:rPr>
              <a:t>∑</a:t>
            </a:r>
            <a:endParaRPr sz="43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7937" y="2545096"/>
            <a:ext cx="74803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21665" algn="l"/>
              </a:tabLst>
            </a:pP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1750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704" y="2284094"/>
            <a:ext cx="130810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000" spc="-3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59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4174" y="2297420"/>
            <a:ext cx="13620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  <a:tab pos="1219835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8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8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4539" y="2259612"/>
            <a:ext cx="12896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" algn="l"/>
                <a:tab pos="1162685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i="1" spc="-25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697" y="2058069"/>
            <a:ext cx="1823085" cy="139763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87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3809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</a:pPr>
            <a:r>
              <a:rPr sz="3000" i="1" spc="254" dirty="0">
                <a:solidFill>
                  <a:srgbClr val="BFBFBF"/>
                </a:solidFill>
                <a:latin typeface="Times New Roman"/>
                <a:cs typeface="Times New Roman"/>
              </a:rPr>
              <a:t>m</a:t>
            </a:r>
            <a:r>
              <a:rPr sz="3000" spc="254" dirty="0">
                <a:solidFill>
                  <a:srgbClr val="BFBFBF"/>
                </a:solidFill>
                <a:latin typeface="Cambria"/>
                <a:cs typeface="Cambria"/>
              </a:rPr>
              <a:t>=</a:t>
            </a:r>
            <a:r>
              <a:rPr sz="3000" spc="254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06958" y="5748480"/>
            <a:ext cx="5117465" cy="1019175"/>
            <a:chOff x="6906958" y="5748480"/>
            <a:chExt cx="5117465" cy="101917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6958" y="5748480"/>
              <a:ext cx="5117045" cy="101916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344003" y="6408004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20001" y="0"/>
                  </a:lnTo>
                </a:path>
              </a:pathLst>
            </a:custGeom>
            <a:ln w="38159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5739" y="3615016"/>
            <a:ext cx="177609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i="1" spc="-20" dirty="0">
                <a:solidFill>
                  <a:srgbClr val="BFBFBF"/>
                </a:solidFill>
                <a:latin typeface="Times New Roman"/>
                <a:cs typeface="Times New Roman"/>
              </a:rPr>
              <a:t>J</a:t>
            </a:r>
            <a:r>
              <a:rPr sz="3000" i="1" spc="-29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300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3100" i="1" spc="-30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425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0</a:t>
            </a:r>
            <a:r>
              <a:rPr sz="2625" spc="-60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i="1" spc="-150" dirty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sz="3100" i="1" spc="-15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50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2625" spc="262" baseline="-20634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000" spc="175" dirty="0">
                <a:solidFill>
                  <a:srgbClr val="BFBFBF"/>
                </a:solidFill>
                <a:latin typeface="Cambria"/>
                <a:cs typeface="Cambria"/>
              </a:rPr>
              <a:t>)=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50"/>
              </a:lnSpc>
            </a:pPr>
            <a:fld id="{81D60167-4931-47E6-BA6A-407CBD079E47}" type="slidenum">
              <a:rPr spc="-25" dirty="0"/>
              <a:t>99</a:t>
            </a:fld>
            <a:endParaRPr spc="-25" dirty="0"/>
          </a:p>
        </p:txBody>
      </p:sp>
      <p:sp>
        <p:nvSpPr>
          <p:cNvPr id="20" name="object 20"/>
          <p:cNvSpPr txBox="1"/>
          <p:nvPr/>
        </p:nvSpPr>
        <p:spPr>
          <a:xfrm>
            <a:off x="2111654" y="3408734"/>
            <a:ext cx="570230" cy="957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750" marR="5080" indent="-19685">
              <a:lnSpc>
                <a:spcPts val="3750"/>
              </a:lnSpc>
              <a:spcBef>
                <a:spcPts val="40"/>
              </a:spcBef>
              <a:tabLst>
                <a:tab pos="556895" algn="l"/>
              </a:tabLst>
            </a:pPr>
            <a:r>
              <a:rPr sz="3000" u="sng" spc="585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sng" spc="-5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0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04020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23850" algn="l"/>
                <a:tab pos="941069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70933" y="3590534"/>
            <a:ext cx="3124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98935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28017" y="3865934"/>
            <a:ext cx="250888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42900" algn="l"/>
                <a:tab pos="961390" algn="l"/>
                <a:tab pos="2495550" algn="l"/>
              </a:tabLst>
            </a:pP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750" u="heavy" dirty="0">
                <a:solidFill>
                  <a:srgbClr val="BFBFBF"/>
                </a:solidFill>
                <a:uFill>
                  <a:solidFill>
                    <a:srgbClr val="EC1B23"/>
                  </a:solidFill>
                </a:uFill>
                <a:latin typeface="Times New Roman"/>
                <a:cs typeface="Times New Roman"/>
              </a:rPr>
              <a:t>	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01340" y="3615016"/>
            <a:ext cx="447357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9130" algn="l"/>
                <a:tab pos="1867535" algn="l"/>
                <a:tab pos="2704465" algn="l"/>
                <a:tab pos="2961005" algn="l"/>
                <a:tab pos="3711575" algn="l"/>
              </a:tabLst>
            </a:pP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((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20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20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24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27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r>
              <a:rPr sz="3000" i="1" spc="275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-5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3000" spc="-25" dirty="0">
                <a:solidFill>
                  <a:srgbClr val="BFBFBF"/>
                </a:solidFill>
                <a:latin typeface="Cambria"/>
                <a:cs typeface="Cambria"/>
              </a:rPr>
              <a:t>+(</a:t>
            </a:r>
            <a:r>
              <a:rPr sz="3100" i="1" spc="-2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dirty="0">
                <a:solidFill>
                  <a:srgbClr val="BFBFBF"/>
                </a:solidFill>
                <a:latin typeface="Meiryo UI"/>
                <a:cs typeface="Meiryo UI"/>
              </a:rPr>
              <a:t>	</a:t>
            </a:r>
            <a:r>
              <a:rPr sz="3000" spc="-95" dirty="0">
                <a:solidFill>
                  <a:srgbClr val="BFBFBF"/>
                </a:solidFill>
                <a:latin typeface="Cambria"/>
                <a:cs typeface="Cambria"/>
              </a:rPr>
              <a:t>+</a:t>
            </a:r>
            <a:r>
              <a:rPr sz="3100" i="1" spc="-95" dirty="0">
                <a:solidFill>
                  <a:srgbClr val="BFBFBF"/>
                </a:solidFill>
                <a:latin typeface="Meiryo UI"/>
                <a:cs typeface="Meiryo UI"/>
              </a:rPr>
              <a:t>θ</a:t>
            </a:r>
            <a:r>
              <a:rPr sz="3100" i="1" spc="-170" dirty="0">
                <a:solidFill>
                  <a:srgbClr val="BFBFBF"/>
                </a:solidFill>
                <a:latin typeface="Meiryo UI"/>
                <a:cs typeface="Meiryo UI"/>
              </a:rPr>
              <a:t> </a:t>
            </a:r>
            <a:r>
              <a:rPr sz="3000" spc="675" dirty="0">
                <a:solidFill>
                  <a:srgbClr val="BFBFBF"/>
                </a:solidFill>
                <a:latin typeface="Cambria"/>
                <a:cs typeface="Cambria"/>
              </a:rPr>
              <a:t>⋅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14018" y="3590534"/>
            <a:ext cx="32258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52104" y="3590534"/>
            <a:ext cx="55689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0530" algn="l"/>
              </a:tabLst>
            </a:pP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(</a:t>
            </a:r>
            <a:r>
              <a:rPr sz="1750" spc="-25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1750" spc="-2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1750" dirty="0">
                <a:solidFill>
                  <a:srgbClr val="BFBFBF"/>
                </a:solidFill>
                <a:latin typeface="Cambria"/>
                <a:cs typeface="Cambria"/>
              </a:rPr>
              <a:t>	</a:t>
            </a:r>
            <a:r>
              <a:rPr sz="1750" spc="-5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43737" y="3628342"/>
            <a:ext cx="170497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8790" algn="l"/>
                <a:tab pos="1315720" algn="l"/>
              </a:tabLst>
            </a:pP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spc="695" dirty="0">
                <a:solidFill>
                  <a:srgbClr val="BFBFBF"/>
                </a:solidFill>
                <a:latin typeface="Cambria"/>
                <a:cs typeface="Cambria"/>
              </a:rPr>
              <a:t>−</a:t>
            </a:r>
            <a:r>
              <a:rPr sz="3000" spc="-195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i="1" spc="-50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3000" i="1" dirty="0">
                <a:solidFill>
                  <a:srgbClr val="BFBFBF"/>
                </a:solid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r>
              <a:rPr sz="3000" spc="130" dirty="0">
                <a:solidFill>
                  <a:srgbClr val="BFBFBF"/>
                </a:solidFill>
                <a:latin typeface="Cambria"/>
                <a:cs typeface="Cambria"/>
              </a:rPr>
              <a:t> </a:t>
            </a:r>
            <a:r>
              <a:rPr sz="3000" spc="-75" dirty="0">
                <a:solidFill>
                  <a:srgbClr val="BFBFBF"/>
                </a:solidFill>
                <a:latin typeface="Cambria"/>
                <a:cs typeface="Cambria"/>
              </a:rPr>
              <a:t>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55F29D54-B90C-5400-DFA3-9FFCE46739DB}"/>
              </a:ext>
            </a:extLst>
          </p:cNvPr>
          <p:cNvSpPr/>
          <p:nvPr/>
        </p:nvSpPr>
        <p:spPr>
          <a:xfrm rot="5400000">
            <a:off x="3974552" y="3102010"/>
            <a:ext cx="442090" cy="2619705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942BC80-3006-39F3-26DF-B620D3E786F8}"/>
              </a:ext>
            </a:extLst>
          </p:cNvPr>
          <p:cNvSpPr/>
          <p:nvPr/>
        </p:nvSpPr>
        <p:spPr>
          <a:xfrm rot="5400000">
            <a:off x="6990090" y="3075577"/>
            <a:ext cx="442090" cy="2619705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91B814-53EA-B6CF-9057-E82DE859E744}"/>
                  </a:ext>
                </a:extLst>
              </p:cNvPr>
              <p:cNvSpPr txBox="1"/>
              <p:nvPr/>
            </p:nvSpPr>
            <p:spPr>
              <a:xfrm>
                <a:off x="4099061" y="4690309"/>
                <a:ext cx="307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91B814-53EA-B6CF-9057-E82DE859E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61" y="4690309"/>
                <a:ext cx="307520" cy="276999"/>
              </a:xfrm>
              <a:prstGeom prst="rect">
                <a:avLst/>
              </a:prstGeom>
              <a:blipFill>
                <a:blip r:embed="rId5"/>
                <a:stretch>
                  <a:fillRect l="-7692" r="-3846" b="-43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829618-1488-95CA-4C12-3B22FB15858B}"/>
                  </a:ext>
                </a:extLst>
              </p:cNvPr>
              <p:cNvSpPr txBox="1"/>
              <p:nvPr/>
            </p:nvSpPr>
            <p:spPr>
              <a:xfrm>
                <a:off x="7088667" y="4658638"/>
                <a:ext cx="2949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829618-1488-95CA-4C12-3B22FB158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67" y="4658638"/>
                <a:ext cx="294953" cy="276999"/>
              </a:xfrm>
              <a:prstGeom prst="rect">
                <a:avLst/>
              </a:prstGeom>
              <a:blipFill>
                <a:blip r:embed="rId6"/>
                <a:stretch>
                  <a:fillRect l="-8333" r="-4167" b="-43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4417</TotalTime>
  <Words>8008</Words>
  <Application>Microsoft Macintosh PowerPoint</Application>
  <PresentationFormat>Custom</PresentationFormat>
  <Paragraphs>2106</Paragraphs>
  <Slides>122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1" baseType="lpstr">
      <vt:lpstr>Meiryo UI</vt:lpstr>
      <vt:lpstr>Arial</vt:lpstr>
      <vt:lpstr>Calibri</vt:lpstr>
      <vt:lpstr>Cambria</vt:lpstr>
      <vt:lpstr>Cambria Math</vt:lpstr>
      <vt:lpstr>Segoe UI</vt:lpstr>
      <vt:lpstr>Times New Roman</vt:lpstr>
      <vt:lpstr>Wingdings</vt:lpstr>
      <vt:lpstr>Office Theme</vt:lpstr>
      <vt:lpstr>Daily Inspiration</vt:lpstr>
      <vt:lpstr>Today</vt:lpstr>
      <vt:lpstr>Who am I?</vt:lpstr>
      <vt:lpstr>Who am I?</vt:lpstr>
      <vt:lpstr>Why am I teaching this?</vt:lpstr>
      <vt:lpstr>Why am I teaching this?</vt:lpstr>
      <vt:lpstr>Why am I teaching this?</vt:lpstr>
      <vt:lpstr>Real MVPs</vt:lpstr>
      <vt:lpstr>Course content: what I hope to teach you</vt:lpstr>
      <vt:lpstr>Setup per day</vt:lpstr>
      <vt:lpstr>I need your help</vt:lpstr>
      <vt:lpstr>I need your help</vt:lpstr>
      <vt:lpstr>Warning: difficulty ahead</vt:lpstr>
      <vt:lpstr>I need your help 2</vt:lpstr>
      <vt:lpstr>I need your help 2</vt:lpstr>
      <vt:lpstr>I need your help 2</vt:lpstr>
      <vt:lpstr>I need your help 2</vt:lpstr>
      <vt:lpstr>Questions</vt:lpstr>
      <vt:lpstr>Aha, I can ask you questions</vt:lpstr>
      <vt:lpstr>This presentation</vt:lpstr>
      <vt:lpstr>The ugly truth about ML</vt:lpstr>
      <vt:lpstr>Map of Machine Learning</vt:lpstr>
      <vt:lpstr>Map of Machine Learning</vt:lpstr>
      <vt:lpstr>Map of Machine Learning</vt:lpstr>
      <vt:lpstr>Map of Machine Learning</vt:lpstr>
      <vt:lpstr>Unsupervised learning: clustering</vt:lpstr>
      <vt:lpstr>Unsupervised learning: clustering</vt:lpstr>
      <vt:lpstr>Unsupervised learning: clustering</vt:lpstr>
      <vt:lpstr>Unsupervised learning: clustering</vt:lpstr>
      <vt:lpstr>Map of machine learning</vt:lpstr>
      <vt:lpstr>Unsupervised learning: dimensionality reduction</vt:lpstr>
      <vt:lpstr>Unsupervised learning: dimensionality reduction</vt:lpstr>
      <vt:lpstr>Unsupervised learning: dimensionality reduction</vt:lpstr>
      <vt:lpstr>Map of Machine Learning</vt:lpstr>
      <vt:lpstr>Supervised learning</vt:lpstr>
      <vt:lpstr>Supervised learning: regression</vt:lpstr>
      <vt:lpstr>Supervised learning: regression</vt:lpstr>
      <vt:lpstr>Supervised learning: regression</vt:lpstr>
      <vt:lpstr>Supervised learning: regression</vt:lpstr>
      <vt:lpstr>Supervised learning: classification</vt:lpstr>
      <vt:lpstr>Supervised learning: classification</vt:lpstr>
      <vt:lpstr>Supervised learning: classification</vt:lpstr>
      <vt:lpstr>Supervised learning: classification</vt:lpstr>
      <vt:lpstr>Supervised learning: classification</vt:lpstr>
      <vt:lpstr>Map of Machine Learning</vt:lpstr>
      <vt:lpstr>Summary</vt:lpstr>
      <vt:lpstr>Regression or classification?</vt:lpstr>
      <vt:lpstr>Linear regression</vt:lpstr>
      <vt:lpstr>Linear regression: GWAS</vt:lpstr>
      <vt:lpstr>Linear regression: GWAS</vt:lpstr>
      <vt:lpstr>Linear regression: GWAS</vt:lpstr>
      <vt:lpstr>Linear regression: GWAS</vt:lpstr>
      <vt:lpstr>Linear regression: GWAS</vt:lpstr>
      <vt:lpstr>Univariate linear regression</vt:lpstr>
      <vt:lpstr>Univariate linear regression</vt:lpstr>
      <vt:lpstr>Process</vt:lpstr>
      <vt:lpstr>Terminology alert! #StatQuest BAM</vt:lpstr>
      <vt:lpstr>Terminology</vt:lpstr>
      <vt:lpstr>Terminology</vt:lpstr>
      <vt:lpstr>Terminology</vt:lpstr>
      <vt:lpstr>Terminology</vt:lpstr>
      <vt:lpstr>Terminology</vt:lpstr>
      <vt:lpstr>Cost function and gradient descent</vt:lpstr>
      <vt:lpstr>Cost function and gradient descent</vt:lpstr>
      <vt:lpstr>Cost function</vt:lpstr>
      <vt:lpstr>Cost function</vt:lpstr>
      <vt:lpstr>Cost function</vt:lpstr>
      <vt:lpstr>Cost function</vt:lpstr>
      <vt:lpstr>Cost function</vt:lpstr>
      <vt:lpstr>Cost function conclusion</vt:lpstr>
      <vt:lpstr>Cost function conclusion</vt:lpstr>
      <vt:lpstr>Cost function conclusion illustration</vt:lpstr>
      <vt:lpstr>Cost function illustration</vt:lpstr>
      <vt:lpstr>Cost function illustration</vt:lpstr>
      <vt:lpstr>Cost function illustration</vt:lpstr>
      <vt:lpstr>Cost function illustration</vt:lpstr>
      <vt:lpstr>Cost function illustration</vt:lpstr>
      <vt:lpstr>Cost function illustration</vt:lpstr>
      <vt:lpstr>Cost function and 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Gradient descent: partial derivatives</vt:lpstr>
      <vt:lpstr>Cost function and gradient descent</vt:lpstr>
      <vt:lpstr>Cost function and gradient descent</vt:lpstr>
      <vt:lpstr>What about α?</vt:lpstr>
      <vt:lpstr>What about α?</vt:lpstr>
      <vt:lpstr>What about α?</vt:lpstr>
      <vt:lpstr>What about α?</vt:lpstr>
      <vt:lpstr>Summary</vt:lpstr>
      <vt:lpstr>Practicals</vt:lpstr>
      <vt:lpstr>Practicals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 Inspiration</dc:title>
  <cp:lastModifiedBy>Stoker-6, D.G.G. (Dieter)</cp:lastModifiedBy>
  <cp:revision>11</cp:revision>
  <dcterms:created xsi:type="dcterms:W3CDTF">2023-02-23T13:20:49Z</dcterms:created>
  <dcterms:modified xsi:type="dcterms:W3CDTF">2025-03-03T09:22:14Z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2021-12-12T00:00:00Z</vt:filetime>
  </property>
  <property fmtid="{D5CDD505-2E9C-101B-9397-08002B2CF9AE}" pid="3" name="Creator">
    <vt:lpwstr>Impress</vt:lpwstr>
  </property>
  <property fmtid="{D5CDD505-2E9C-101B-9397-08002B2CF9AE}" pid="4" name="Producer">
    <vt:lpwstr>LibreOffice 7.1</vt:lpwstr>
  </property>
  <property fmtid="{D5CDD505-2E9C-101B-9397-08002B2CF9AE}" pid="5" name="LastSaved">
    <vt:filetime>2021-12-12T00:00:00Z</vt:filetime>
  </property>
</Properties>
</file>